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9" r:id="rId6"/>
    <p:sldId id="297" r:id="rId7"/>
    <p:sldId id="258" r:id="rId8"/>
    <p:sldId id="298" r:id="rId9"/>
    <p:sldId id="306" r:id="rId10"/>
    <p:sldId id="305" r:id="rId11"/>
    <p:sldId id="307" r:id="rId12"/>
    <p:sldId id="308" r:id="rId13"/>
    <p:sldId id="309" r:id="rId14"/>
    <p:sldId id="261" r:id="rId15"/>
    <p:sldId id="299" r:id="rId16"/>
    <p:sldId id="300" r:id="rId17"/>
    <p:sldId id="301" r:id="rId18"/>
    <p:sldId id="302" r:id="rId19"/>
  </p:sldIdLst>
  <p:sldSz cx="9144000" cy="5143500" type="screen16x9"/>
  <p:notesSz cx="6858000" cy="9144000"/>
  <p:embeddedFontLst>
    <p:embeddedFont>
      <p:font typeface="Oswald" panose="00000500000000000000"/>
      <p:regular r:id="rId23"/>
    </p:embeddedFont>
    <p:embeddedFont>
      <p:font typeface="Open Sans" panose="020B0606030504020204"/>
      <p:regular r:id="rId24"/>
    </p:embeddedFont>
    <p:embeddedFont>
      <p:font typeface="Raleway ExtraBold"/>
      <p:bold r:id="rId25"/>
    </p:embeddedFont>
    <p:embeddedFont>
      <p:font typeface="Open Sans" panose="020B0606030504020204" pitchFamily="34" charset="0"/>
      <p:regular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5" autoAdjust="0"/>
    <p:restoredTop sz="94660"/>
  </p:normalViewPr>
  <p:slideViewPr>
    <p:cSldViewPr snapToGrid="0">
      <p:cViewPr varScale="1">
        <p:scale>
          <a:sx n="90" d="100"/>
          <a:sy n="90" d="100"/>
        </p:scale>
        <p:origin x="756" y="72"/>
      </p:cViewPr>
      <p:guideLst>
        <p:guide pos="538"/>
        <p:guide pos="5222"/>
        <p:guide orient="horz" pos="270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font" Target="fonts/font8.fntdata"/><Relationship Id="rId3" Type="http://schemas.openxmlformats.org/officeDocument/2006/relationships/slide" Target="slides/slide1.xml"/><Relationship Id="rId29" Type="http://schemas.openxmlformats.org/officeDocument/2006/relationships/font" Target="fonts/font7.fntdata"/><Relationship Id="rId28" Type="http://schemas.openxmlformats.org/officeDocument/2006/relationships/font" Target="fonts/font6.fntdata"/><Relationship Id="rId27" Type="http://schemas.openxmlformats.org/officeDocument/2006/relationships/font" Target="fonts/font5.fntdata"/><Relationship Id="rId26" Type="http://schemas.openxmlformats.org/officeDocument/2006/relationships/font" Target="fonts/font4.fntdata"/><Relationship Id="rId25" Type="http://schemas.openxmlformats.org/officeDocument/2006/relationships/font" Target="fonts/font3.fntdata"/><Relationship Id="rId24" Type="http://schemas.openxmlformats.org/officeDocument/2006/relationships/font" Target="fonts/font2.fntdata"/><Relationship Id="rId23" Type="http://schemas.openxmlformats.org/officeDocument/2006/relationships/font" Target="fonts/font1.fntdata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8e02560640_0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8e02560640_0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ca35c373a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8ca35c373a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ca35c373a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8ca35c373a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ca35c373a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8ca35c373a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ca35c373a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8ca35c373a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ca35c373a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8ca35c373a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8ca35c373a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8ca35c373a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8ca35c373a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8ca35c373a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ca35c373a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8ca35c373a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ca35c373a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8ca35c373a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ca35c373a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8ca35c373a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ca35c373a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8ca35c373a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ca35c373a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8ca35c373a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/>
          <a:srcRect t="19" b="9"/>
          <a:stretch>
            <a:fillRect/>
          </a:stretch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019600" y="1253538"/>
            <a:ext cx="5105100" cy="22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Raleway ExtraBold"/>
              <a:buNone/>
              <a:defRPr sz="5000" b="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 u="sng"/>
            </a:lvl9pPr>
          </a:lstStyle>
          <a:p/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435775" y="3454663"/>
            <a:ext cx="42723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7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 rotWithShape="1">
          <a:blip r:embed="rId2"/>
          <a:srcRect t="19" b="9"/>
          <a:stretch>
            <a:fillRect/>
          </a:stretch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731925" y="698232"/>
            <a:ext cx="7680000" cy="6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737075" y="1423800"/>
            <a:ext cx="7669800" cy="31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AutoNum type="arabicPeriod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rabicPeriod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rabicPeriod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uli"/>
              <a:buAutoNum type="alphaLcPeriod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Muli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/>
          <p:cNvPicPr preferRelativeResize="0"/>
          <p:nvPr/>
        </p:nvPicPr>
        <p:blipFill rotWithShape="1">
          <a:blip r:embed="rId2"/>
          <a:srcRect l="9" r="9"/>
          <a:stretch>
            <a:fillRect/>
          </a:stretch>
        </p:blipFill>
        <p:spPr>
          <a:xfrm flipH="1">
            <a:off x="1528207" y="-721500"/>
            <a:ext cx="7397144" cy="6690379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747975" y="1281475"/>
            <a:ext cx="3027600" cy="8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747975" y="2019725"/>
            <a:ext cx="3027600" cy="18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bg>
      <p:bgPr>
        <a:noFill/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2"/>
          <a:srcRect t="19" b="9"/>
          <a:stretch>
            <a:fillRect/>
          </a:stretch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>
            <a:spLocks noGrp="1"/>
          </p:cNvSpPr>
          <p:nvPr>
            <p:ph type="title" hasCustomPrompt="1"/>
          </p:nvPr>
        </p:nvSpPr>
        <p:spPr>
          <a:xfrm>
            <a:off x="1073700" y="1815602"/>
            <a:ext cx="960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5500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2" hasCustomPrompt="1"/>
          </p:nvPr>
        </p:nvSpPr>
        <p:spPr>
          <a:xfrm>
            <a:off x="1073700" y="3088425"/>
            <a:ext cx="960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5500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3" hasCustomPrompt="1"/>
          </p:nvPr>
        </p:nvSpPr>
        <p:spPr>
          <a:xfrm>
            <a:off x="7110300" y="1815602"/>
            <a:ext cx="960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5500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4" hasCustomPrompt="1"/>
          </p:nvPr>
        </p:nvSpPr>
        <p:spPr>
          <a:xfrm>
            <a:off x="7110300" y="3088425"/>
            <a:ext cx="960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5500" u="sng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u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ctrTitle" idx="5"/>
          </p:nvPr>
        </p:nvSpPr>
        <p:spPr>
          <a:xfrm>
            <a:off x="2106549" y="1656374"/>
            <a:ext cx="2251800" cy="5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2106549" y="1995950"/>
            <a:ext cx="2251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1" name="Google Shape;61;p13"/>
          <p:cNvSpPr txBox="1">
            <a:spLocks noGrp="1"/>
          </p:cNvSpPr>
          <p:nvPr>
            <p:ph type="ctrTitle" idx="6"/>
          </p:nvPr>
        </p:nvSpPr>
        <p:spPr>
          <a:xfrm>
            <a:off x="2106549" y="2929224"/>
            <a:ext cx="2251800" cy="5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2" name="Google Shape;62;p13"/>
          <p:cNvSpPr txBox="1">
            <a:spLocks noGrp="1"/>
          </p:cNvSpPr>
          <p:nvPr>
            <p:ph type="subTitle" idx="7"/>
          </p:nvPr>
        </p:nvSpPr>
        <p:spPr>
          <a:xfrm>
            <a:off x="2106549" y="3268800"/>
            <a:ext cx="2251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3" name="Google Shape;63;p13"/>
          <p:cNvSpPr txBox="1">
            <a:spLocks noGrp="1"/>
          </p:cNvSpPr>
          <p:nvPr>
            <p:ph type="ctrTitle" idx="8"/>
          </p:nvPr>
        </p:nvSpPr>
        <p:spPr>
          <a:xfrm>
            <a:off x="4785649" y="1656374"/>
            <a:ext cx="2251800" cy="5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4" name="Google Shape;64;p13"/>
          <p:cNvSpPr txBox="1">
            <a:spLocks noGrp="1"/>
          </p:cNvSpPr>
          <p:nvPr>
            <p:ph type="subTitle" idx="9"/>
          </p:nvPr>
        </p:nvSpPr>
        <p:spPr>
          <a:xfrm>
            <a:off x="4785649" y="1995950"/>
            <a:ext cx="2251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5" name="Google Shape;65;p13"/>
          <p:cNvSpPr txBox="1">
            <a:spLocks noGrp="1"/>
          </p:cNvSpPr>
          <p:nvPr>
            <p:ph type="ctrTitle" idx="13"/>
          </p:nvPr>
        </p:nvSpPr>
        <p:spPr>
          <a:xfrm>
            <a:off x="4785649" y="2929224"/>
            <a:ext cx="2251800" cy="5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6" name="Google Shape;66;p13"/>
          <p:cNvSpPr txBox="1">
            <a:spLocks noGrp="1"/>
          </p:cNvSpPr>
          <p:nvPr>
            <p:ph type="subTitle" idx="14"/>
          </p:nvPr>
        </p:nvSpPr>
        <p:spPr>
          <a:xfrm>
            <a:off x="4785649" y="3268800"/>
            <a:ext cx="2251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None/>
              <a:defRPr sz="1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7" name="Google Shape;67;p13"/>
          <p:cNvSpPr txBox="1">
            <a:spLocks noGrp="1"/>
          </p:cNvSpPr>
          <p:nvPr>
            <p:ph type="title" idx="15"/>
          </p:nvPr>
        </p:nvSpPr>
        <p:spPr>
          <a:xfrm>
            <a:off x="731925" y="698232"/>
            <a:ext cx="7680000" cy="6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3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 rotWithShape="1">
          <a:blip r:embed="rId2"/>
          <a:srcRect t="19" b="9"/>
          <a:stretch>
            <a:fillRect/>
          </a:stretch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>
            <a:spLocks noGrp="1"/>
          </p:cNvSpPr>
          <p:nvPr>
            <p:ph type="ctrTitle"/>
          </p:nvPr>
        </p:nvSpPr>
        <p:spPr>
          <a:xfrm>
            <a:off x="720000" y="3242575"/>
            <a:ext cx="1902300" cy="5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6" name="Google Shape;76;p15"/>
          <p:cNvSpPr txBox="1">
            <a:spLocks noGrp="1"/>
          </p:cNvSpPr>
          <p:nvPr>
            <p:ph type="subTitle" idx="1"/>
          </p:nvPr>
        </p:nvSpPr>
        <p:spPr>
          <a:xfrm>
            <a:off x="720000" y="3618227"/>
            <a:ext cx="1902300" cy="7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7" name="Google Shape;77;p15"/>
          <p:cNvSpPr txBox="1">
            <a:spLocks noGrp="1"/>
          </p:cNvSpPr>
          <p:nvPr>
            <p:ph type="ctrTitle" idx="2"/>
          </p:nvPr>
        </p:nvSpPr>
        <p:spPr>
          <a:xfrm>
            <a:off x="3620861" y="3242575"/>
            <a:ext cx="1902300" cy="5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8" name="Google Shape;78;p15"/>
          <p:cNvSpPr txBox="1">
            <a:spLocks noGrp="1"/>
          </p:cNvSpPr>
          <p:nvPr>
            <p:ph type="subTitle" idx="3"/>
          </p:nvPr>
        </p:nvSpPr>
        <p:spPr>
          <a:xfrm>
            <a:off x="3620862" y="3618227"/>
            <a:ext cx="1902300" cy="7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" name="Google Shape;79;p15"/>
          <p:cNvSpPr txBox="1">
            <a:spLocks noGrp="1"/>
          </p:cNvSpPr>
          <p:nvPr>
            <p:ph type="ctrTitle" idx="4"/>
          </p:nvPr>
        </p:nvSpPr>
        <p:spPr>
          <a:xfrm>
            <a:off x="6521698" y="3242575"/>
            <a:ext cx="1902300" cy="5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80" name="Google Shape;80;p15"/>
          <p:cNvSpPr txBox="1">
            <a:spLocks noGrp="1"/>
          </p:cNvSpPr>
          <p:nvPr>
            <p:ph type="subTitle" idx="5"/>
          </p:nvPr>
        </p:nvSpPr>
        <p:spPr>
          <a:xfrm>
            <a:off x="6521700" y="3618227"/>
            <a:ext cx="1902300" cy="7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81" name="Google Shape;81;p15"/>
          <p:cNvSpPr txBox="1">
            <a:spLocks noGrp="1"/>
          </p:cNvSpPr>
          <p:nvPr>
            <p:ph type="title" idx="6"/>
          </p:nvPr>
        </p:nvSpPr>
        <p:spPr>
          <a:xfrm>
            <a:off x="731925" y="698232"/>
            <a:ext cx="7680000" cy="6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Raleway Black"/>
              <a:buNone/>
              <a:defRPr sz="3500">
                <a:latin typeface="Raleway Black"/>
                <a:ea typeface="Raleway Black"/>
                <a:cs typeface="Raleway Black"/>
                <a:sym typeface="Raleway Blac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4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4"/>
          <p:cNvPicPr preferRelativeResize="0"/>
          <p:nvPr/>
        </p:nvPicPr>
        <p:blipFill rotWithShape="1">
          <a:blip r:embed="rId2"/>
          <a:srcRect t="19" b="9"/>
          <a:stretch>
            <a:fillRect/>
          </a:stretch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4_1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5"/>
          <p:cNvPicPr preferRelativeResize="0"/>
          <p:nvPr/>
        </p:nvPicPr>
        <p:blipFill rotWithShape="1">
          <a:blip r:embed="rId2"/>
          <a:srcRect t="19" b="9"/>
          <a:stretch>
            <a:fillRect/>
          </a:stretch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 rotWithShape="1">
          <a:blip r:embed="rId3"/>
          <a:srcRect t="19" b="9"/>
          <a:stretch>
            <a:fillRect/>
          </a:stretch>
        </p:blipFill>
        <p:spPr>
          <a:xfrm>
            <a:off x="952" y="0"/>
            <a:ext cx="9142089" cy="5143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 panose="00000500000000000000"/>
              <a:buNone/>
              <a:defRPr sz="3000">
                <a:solidFill>
                  <a:schemeClr val="dk1"/>
                </a:solidFill>
                <a:latin typeface="Oswald" panose="00000500000000000000"/>
                <a:ea typeface="Oswald" panose="00000500000000000000"/>
                <a:cs typeface="Oswald" panose="00000500000000000000"/>
                <a:sym typeface="Oswald" panose="0000050000000000000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 panose="00000500000000000000"/>
              <a:buNone/>
              <a:defRPr sz="3000" u="sng">
                <a:solidFill>
                  <a:schemeClr val="dk1"/>
                </a:solidFill>
                <a:latin typeface="Oswald" panose="00000500000000000000"/>
                <a:ea typeface="Oswald" panose="00000500000000000000"/>
                <a:cs typeface="Oswald" panose="00000500000000000000"/>
                <a:sym typeface="Oswald" panose="00000500000000000000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 panose="00000500000000000000"/>
              <a:buNone/>
              <a:defRPr sz="3000" u="sng">
                <a:solidFill>
                  <a:schemeClr val="dk1"/>
                </a:solidFill>
                <a:latin typeface="Oswald" panose="00000500000000000000"/>
                <a:ea typeface="Oswald" panose="00000500000000000000"/>
                <a:cs typeface="Oswald" panose="00000500000000000000"/>
                <a:sym typeface="Oswald" panose="00000500000000000000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 panose="00000500000000000000"/>
              <a:buNone/>
              <a:defRPr sz="3000" u="sng">
                <a:solidFill>
                  <a:schemeClr val="dk1"/>
                </a:solidFill>
                <a:latin typeface="Oswald" panose="00000500000000000000"/>
                <a:ea typeface="Oswald" panose="00000500000000000000"/>
                <a:cs typeface="Oswald" panose="00000500000000000000"/>
                <a:sym typeface="Oswald" panose="00000500000000000000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 panose="00000500000000000000"/>
              <a:buNone/>
              <a:defRPr sz="3000" u="sng">
                <a:solidFill>
                  <a:schemeClr val="dk1"/>
                </a:solidFill>
                <a:latin typeface="Oswald" panose="00000500000000000000"/>
                <a:ea typeface="Oswald" panose="00000500000000000000"/>
                <a:cs typeface="Oswald" panose="00000500000000000000"/>
                <a:sym typeface="Oswald" panose="00000500000000000000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 panose="00000500000000000000"/>
              <a:buNone/>
              <a:defRPr sz="3000" u="sng">
                <a:solidFill>
                  <a:schemeClr val="dk1"/>
                </a:solidFill>
                <a:latin typeface="Oswald" panose="00000500000000000000"/>
                <a:ea typeface="Oswald" panose="00000500000000000000"/>
                <a:cs typeface="Oswald" panose="00000500000000000000"/>
                <a:sym typeface="Oswald" panose="00000500000000000000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 panose="00000500000000000000"/>
              <a:buNone/>
              <a:defRPr sz="3000" u="sng">
                <a:solidFill>
                  <a:schemeClr val="dk1"/>
                </a:solidFill>
                <a:latin typeface="Oswald" panose="00000500000000000000"/>
                <a:ea typeface="Oswald" panose="00000500000000000000"/>
                <a:cs typeface="Oswald" panose="00000500000000000000"/>
                <a:sym typeface="Oswald" panose="00000500000000000000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 panose="00000500000000000000"/>
              <a:buNone/>
              <a:defRPr sz="3000" u="sng">
                <a:solidFill>
                  <a:schemeClr val="dk1"/>
                </a:solidFill>
                <a:latin typeface="Oswald" panose="00000500000000000000"/>
                <a:ea typeface="Oswald" panose="00000500000000000000"/>
                <a:cs typeface="Oswald" panose="00000500000000000000"/>
                <a:sym typeface="Oswald" panose="00000500000000000000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 panose="00000500000000000000"/>
              <a:buNone/>
              <a:defRPr sz="3000" u="sng">
                <a:solidFill>
                  <a:schemeClr val="dk1"/>
                </a:solidFill>
                <a:latin typeface="Oswald" panose="00000500000000000000"/>
                <a:ea typeface="Oswald" panose="00000500000000000000"/>
                <a:cs typeface="Oswald" panose="00000500000000000000"/>
                <a:sym typeface="Oswald" panose="00000500000000000000"/>
              </a:defRPr>
            </a:lvl9pPr>
          </a:lstStyle>
          <a:p/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Open Sans" panose="020B0606030504020204"/>
              <a:buChar char="●"/>
              <a:defRPr sz="1800"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 panose="020B0606030504020204"/>
              <a:buChar char="○"/>
              <a:defRPr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 panose="020B0606030504020204"/>
              <a:buChar char="■"/>
              <a:defRPr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 panose="020B0606030504020204"/>
              <a:buChar char="●"/>
              <a:defRPr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 panose="020B0606030504020204"/>
              <a:buChar char="○"/>
              <a:defRPr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 panose="020B0606030504020204"/>
              <a:buChar char="■"/>
              <a:defRPr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 panose="020B0606030504020204"/>
              <a:buChar char="●"/>
              <a:defRPr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 panose="020B0606030504020204"/>
              <a:buChar char="○"/>
              <a:defRPr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 panose="020B0606030504020204"/>
              <a:buChar char="■"/>
              <a:defRPr>
                <a:solidFill>
                  <a:schemeClr val="lt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0.png"/><Relationship Id="rId1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>
            <a:spLocks noGrp="1"/>
          </p:cNvSpPr>
          <p:nvPr>
            <p:ph type="ctrTitle"/>
          </p:nvPr>
        </p:nvSpPr>
        <p:spPr>
          <a:xfrm>
            <a:off x="2019600" y="1253538"/>
            <a:ext cx="5105100" cy="227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/>
              <a:t>CYBERSECURITY</a:t>
            </a:r>
            <a:r>
              <a:rPr lang="en-GB" sz="5800" dirty="0"/>
              <a:t> </a:t>
            </a:r>
            <a:br>
              <a:rPr lang="en-GB" sz="8800" dirty="0">
                <a:solidFill>
                  <a:schemeClr val="accent2"/>
                </a:solidFill>
              </a:rPr>
            </a:br>
            <a:r>
              <a:rPr lang="en-GB" sz="5400" dirty="0">
                <a:solidFill>
                  <a:schemeClr val="accent2"/>
                </a:solidFill>
              </a:rPr>
              <a:t>Penetration Testing</a:t>
            </a:r>
            <a:endParaRPr sz="8800" dirty="0">
              <a:solidFill>
                <a:schemeClr val="accent2"/>
              </a:solidFill>
            </a:endParaRPr>
          </a:p>
        </p:txBody>
      </p:sp>
      <p:sp>
        <p:nvSpPr>
          <p:cNvPr id="153" name="Google Shape;153;p28"/>
          <p:cNvSpPr txBox="1">
            <a:spLocks noGrp="1"/>
          </p:cNvSpPr>
          <p:nvPr>
            <p:ph type="subTitle" idx="1"/>
          </p:nvPr>
        </p:nvSpPr>
        <p:spPr>
          <a:xfrm>
            <a:off x="3944679" y="3672312"/>
            <a:ext cx="4272300" cy="43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Presented by : Depeeka and Aqsa </a:t>
            </a:r>
            <a:endParaRPr lang="en-GB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"/>
          <p:cNvSpPr txBox="1"/>
          <p:nvPr/>
        </p:nvSpPr>
        <p:spPr>
          <a:xfrm>
            <a:off x="1148715" y="1609090"/>
            <a:ext cx="6970395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lang="en-US" sz="1600" b="1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+mn-ea"/>
              </a:rPr>
              <a:t>Purpose:</a:t>
            </a:r>
            <a:r>
              <a:rPr lang="en-US" sz="1600" dirty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+mn-ea"/>
              </a:rPr>
              <a:t>  To check hosts for known vulnerabilities and to see if they are exploitable, as well as to assess the potential severity of said vulnerabilities.  </a:t>
            </a:r>
            <a:endParaRPr lang="en-US" sz="1600" dirty="0">
              <a:solidFill>
                <a:schemeClr val="dk1"/>
              </a:solidFill>
              <a:latin typeface="Open Sans" panose="020B0606030504020204"/>
              <a:ea typeface="Open Sans" panose="020B0606030504020204"/>
              <a:cs typeface="Open Sans" panose="020B0606030504020204"/>
            </a:endParaRPr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endParaRPr lang="en-US" sz="1600" dirty="0">
              <a:solidFill>
                <a:schemeClr val="dk1"/>
              </a:solidFill>
              <a:latin typeface="Open Sans" panose="020B0606030504020204"/>
              <a:ea typeface="Open Sans" panose="020B0606030504020204"/>
              <a:cs typeface="Open Sans" panose="020B0606030504020204"/>
            </a:endParaRPr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lang="en-US" sz="1600" b="1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+mn-ea"/>
              </a:rPr>
              <a:t>Methods:  </a:t>
            </a:r>
            <a:endParaRPr lang="en-US" sz="1600" b="1">
              <a:solidFill>
                <a:schemeClr val="dk1"/>
              </a:solidFill>
              <a:latin typeface="Open Sans" panose="020B0606030504020204"/>
              <a:ea typeface="Open Sans" panose="020B0606030504020204"/>
              <a:cs typeface="Open Sans" panose="020B0606030504020204"/>
            </a:endParaRPr>
          </a:p>
          <a:p>
            <a:pPr marL="457200" lvl="1" indent="-342900" eaLnBrk="1" hangingPunct="1">
              <a:lnSpc>
                <a:spcPct val="95000"/>
              </a:lnSpc>
              <a:spcBef>
                <a:spcPct val="0"/>
              </a:spcBef>
              <a:buClr>
                <a:srgbClr val="FFFFFF"/>
              </a:buClr>
              <a:buFontTx/>
              <a:buChar char="•"/>
            </a:pPr>
            <a:r>
              <a:rPr lang="en-US" sz="1600" dirty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+mn-ea"/>
              </a:rPr>
              <a:t>Remote vulnerability scanning (Nessus, OpenVAS)</a:t>
            </a:r>
            <a:endParaRPr lang="en-US" sz="1600" dirty="0">
              <a:solidFill>
                <a:schemeClr val="dk1"/>
              </a:solidFill>
              <a:latin typeface="Open Sans" panose="020B0606030504020204"/>
              <a:ea typeface="Open Sans" panose="020B0606030504020204"/>
              <a:cs typeface="Open Sans" panose="020B0606030504020204"/>
            </a:endParaRPr>
          </a:p>
          <a:p>
            <a:pPr marL="457200" lvl="1" indent="-342900" eaLnBrk="1" hangingPunct="1">
              <a:lnSpc>
                <a:spcPct val="95000"/>
              </a:lnSpc>
              <a:spcBef>
                <a:spcPct val="0"/>
              </a:spcBef>
              <a:buClr>
                <a:srgbClr val="FFFFFF"/>
              </a:buClr>
              <a:buFontTx/>
              <a:buChar char="•"/>
            </a:pPr>
            <a:r>
              <a:rPr lang="en-US" sz="1600" dirty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+mn-ea"/>
              </a:rPr>
              <a:t>Active exploitation testing</a:t>
            </a:r>
            <a:endParaRPr lang="en-US" sz="1600" dirty="0">
              <a:solidFill>
                <a:schemeClr val="dk1"/>
              </a:solidFill>
              <a:latin typeface="Open Sans" panose="020B0606030504020204"/>
              <a:ea typeface="Open Sans" panose="020B0606030504020204"/>
              <a:cs typeface="Open Sans" panose="020B0606030504020204"/>
            </a:endParaRPr>
          </a:p>
          <a:p>
            <a:pPr marL="857250" lvl="2" indent="-285750" eaLnBrk="1" hangingPunct="1">
              <a:lnSpc>
                <a:spcPct val="95000"/>
              </a:lnSpc>
              <a:spcBef>
                <a:spcPct val="0"/>
              </a:spcBef>
              <a:buClr>
                <a:srgbClr val="FFFFFF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+mn-ea"/>
              </a:rPr>
              <a:t>Login checking and bruteforcing</a:t>
            </a:r>
            <a:endParaRPr lang="en-US" sz="1600" dirty="0">
              <a:solidFill>
                <a:schemeClr val="dk1"/>
              </a:solidFill>
              <a:latin typeface="Open Sans" panose="020B0606030504020204"/>
              <a:ea typeface="Open Sans" panose="020B0606030504020204"/>
              <a:cs typeface="Open Sans" panose="020B0606030504020204"/>
            </a:endParaRPr>
          </a:p>
          <a:p>
            <a:pPr marL="857250" lvl="2" indent="-285750" eaLnBrk="1" hangingPunct="1">
              <a:lnSpc>
                <a:spcPct val="95000"/>
              </a:lnSpc>
              <a:spcBef>
                <a:spcPct val="0"/>
              </a:spcBef>
              <a:buClr>
                <a:srgbClr val="FFFFFF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+mn-ea"/>
              </a:rPr>
              <a:t>Vulnerability exploitation (Metasploit, Core Impact)</a:t>
            </a:r>
            <a:endParaRPr lang="en-US" sz="1600" dirty="0">
              <a:solidFill>
                <a:schemeClr val="dk1"/>
              </a:solidFill>
              <a:latin typeface="Open Sans" panose="020B0606030504020204"/>
              <a:ea typeface="Open Sans" panose="020B0606030504020204"/>
              <a:cs typeface="Open Sans" panose="020B0606030504020204"/>
            </a:endParaRPr>
          </a:p>
          <a:p>
            <a:pPr marL="857250" lvl="2" indent="-285750" eaLnBrk="1" hangingPunct="1">
              <a:lnSpc>
                <a:spcPct val="95000"/>
              </a:lnSpc>
              <a:spcBef>
                <a:spcPct val="0"/>
              </a:spcBef>
              <a:buClr>
                <a:srgbClr val="FFFFFF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+mn-ea"/>
              </a:rPr>
              <a:t>0day and exploit discovery (Fuzzing, program analysis)</a:t>
            </a:r>
            <a:endParaRPr lang="en-US" sz="1600" dirty="0">
              <a:solidFill>
                <a:schemeClr val="dk1"/>
              </a:solidFill>
              <a:latin typeface="Open Sans" panose="020B0606030504020204"/>
              <a:ea typeface="Open Sans" panose="020B0606030504020204"/>
              <a:cs typeface="Open Sans" panose="020B0606030504020204"/>
            </a:endParaRPr>
          </a:p>
          <a:p>
            <a:pPr marL="857250" lvl="2" indent="-285750" eaLnBrk="1" hangingPunct="1">
              <a:lnSpc>
                <a:spcPct val="95000"/>
              </a:lnSpc>
              <a:spcBef>
                <a:spcPct val="0"/>
              </a:spcBef>
              <a:buClr>
                <a:srgbClr val="FFFFFF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+mn-ea"/>
              </a:rPr>
              <a:t>Post exploitation techniques to assess severity (permission levels, backdoors, rootkits, etc)</a:t>
            </a:r>
            <a:endParaRPr lang="en-US" sz="1600" dirty="0">
              <a:solidFill>
                <a:schemeClr val="dk1"/>
              </a:solidFill>
              <a:latin typeface="Open Sans" panose="020B0606030504020204"/>
              <a:ea typeface="Open Sans" panose="020B0606030504020204"/>
              <a:cs typeface="Open Sans" panose="020B0606030504020204"/>
            </a:endParaRPr>
          </a:p>
          <a:p>
            <a:endParaRPr lang="en-US"/>
          </a:p>
        </p:txBody>
      </p:sp>
      <p:sp>
        <p:nvSpPr>
          <p:cNvPr id="168" name="Google Shape;168;p30"/>
          <p:cNvSpPr txBox="1">
            <a:spLocks noGrp="1"/>
          </p:cNvSpPr>
          <p:nvPr>
            <p:ph type="title" idx="2"/>
          </p:nvPr>
        </p:nvSpPr>
        <p:spPr>
          <a:xfrm>
            <a:off x="1148630" y="600495"/>
            <a:ext cx="960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 dirty="0"/>
              <a:t>03</a:t>
            </a:r>
            <a:endParaRPr lang="en-GB" sz="4400" dirty="0"/>
          </a:p>
        </p:txBody>
      </p:sp>
      <p:sp>
        <p:nvSpPr>
          <p:cNvPr id="169" name="Google Shape;169;p30"/>
          <p:cNvSpPr txBox="1">
            <a:spLocks noGrp="1"/>
          </p:cNvSpPr>
          <p:nvPr/>
        </p:nvSpPr>
        <p:spPr>
          <a:xfrm>
            <a:off x="2108835" y="391795"/>
            <a:ext cx="5589270" cy="7867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5500" b="0" i="0" u="sng" strike="noStrike" cap="none">
                <a:solidFill>
                  <a:schemeClr val="lt1"/>
                </a:solidFill>
                <a:latin typeface="Oswald" panose="00000500000000000000"/>
                <a:ea typeface="Oswald" panose="00000500000000000000"/>
                <a:cs typeface="Oswald" panose="00000500000000000000"/>
                <a:sym typeface="Oswald" panose="00000500000000000000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Vulnerability Testing</a:t>
            </a:r>
            <a:endParaRPr sz="4400" dirty="0"/>
          </a:p>
        </p:txBody>
      </p:sp>
      <p:sp>
        <p:nvSpPr>
          <p:cNvPr id="170" name="Google Shape;170;p30"/>
          <p:cNvSpPr txBox="1">
            <a:spLocks noGrp="1" noRot="1" noMove="1" noResize="1" noEditPoints="1" noAdjustHandles="1" noChangeArrowheads="1" noChangeShapeType="1"/>
          </p:cNvSpPr>
          <p:nvPr>
            <p:ph type="subTitle" idx="7"/>
          </p:nvPr>
        </p:nvSpPr>
        <p:spPr>
          <a:xfrm>
            <a:off x="2233295" y="969645"/>
            <a:ext cx="2251710" cy="3975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Exploitation</a:t>
            </a:r>
            <a:endParaRPr sz="1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"/>
          <p:cNvSpPr txBox="1"/>
          <p:nvPr/>
        </p:nvSpPr>
        <p:spPr>
          <a:xfrm>
            <a:off x="1223645" y="1558290"/>
            <a:ext cx="6970395" cy="22047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lang="en-US" sz="1600" b="1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+mn-ea"/>
              </a:rPr>
              <a:t>Purpose:  </a:t>
            </a:r>
            <a:r>
              <a:rPr lang="en-US" sz="1600" dirty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+mn-ea"/>
              </a:rPr>
              <a:t>To organize and document information found during the reconnaissance, network scanning, and vulnerability testing phases of a pentest.  </a:t>
            </a:r>
            <a:endParaRPr lang="en-US" sz="1600" b="1">
              <a:solidFill>
                <a:schemeClr val="dk1"/>
              </a:solidFill>
              <a:latin typeface="Open Sans" panose="020B0606030504020204"/>
              <a:ea typeface="Open Sans" panose="020B0606030504020204"/>
              <a:cs typeface="Open Sans" panose="020B0606030504020204"/>
            </a:endParaRPr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endParaRPr lang="en-US" sz="1600" b="1">
              <a:solidFill>
                <a:schemeClr val="dk1"/>
              </a:solidFill>
              <a:latin typeface="Open Sans" panose="020B0606030504020204"/>
              <a:ea typeface="Open Sans" panose="020B0606030504020204"/>
              <a:cs typeface="Open Sans" panose="020B0606030504020204"/>
            </a:endParaRPr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lang="en-US" sz="1600" b="1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+mn-ea"/>
              </a:rPr>
              <a:t>Methods:  </a:t>
            </a:r>
            <a:endParaRPr lang="en-US" sz="1600" b="1">
              <a:solidFill>
                <a:schemeClr val="dk1"/>
              </a:solidFill>
              <a:latin typeface="Open Sans" panose="020B0606030504020204"/>
              <a:ea typeface="Open Sans" panose="020B0606030504020204"/>
              <a:cs typeface="Open Sans" panose="020B0606030504020204"/>
            </a:endParaRPr>
          </a:p>
          <a:p>
            <a:pPr marL="457200" lvl="1" indent="-342900" eaLnBrk="1" hangingPunct="1">
              <a:lnSpc>
                <a:spcPct val="95000"/>
              </a:lnSpc>
              <a:spcBef>
                <a:spcPct val="0"/>
              </a:spcBef>
              <a:buClr>
                <a:srgbClr val="FFFFFF"/>
              </a:buClr>
              <a:buFontTx/>
              <a:buChar char="•"/>
            </a:pPr>
            <a:r>
              <a:rPr lang="en-US" sz="1600" dirty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+mn-ea"/>
              </a:rPr>
              <a:t>Documentation tools (Dradis)</a:t>
            </a:r>
            <a:endParaRPr lang="en-US" sz="1600" dirty="0">
              <a:solidFill>
                <a:schemeClr val="dk1"/>
              </a:solidFill>
              <a:latin typeface="Open Sans" panose="020B0606030504020204"/>
              <a:ea typeface="Open Sans" panose="020B0606030504020204"/>
              <a:cs typeface="Open Sans" panose="020B0606030504020204"/>
            </a:endParaRPr>
          </a:p>
          <a:p>
            <a:pPr marL="857250" lvl="2" indent="-285750" eaLnBrk="1" hangingPunct="1">
              <a:lnSpc>
                <a:spcPct val="95000"/>
              </a:lnSpc>
              <a:spcBef>
                <a:spcPct val="0"/>
              </a:spcBef>
              <a:buClr>
                <a:srgbClr val="FFFFFF"/>
              </a:buClr>
              <a:buSzPct val="80000"/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+mn-ea"/>
              </a:rPr>
              <a:t>Organizes information by hosts, services, identified hazards and risks, recommendations to fix problems </a:t>
            </a:r>
            <a:endParaRPr lang="en-US" sz="1600" dirty="0">
              <a:solidFill>
                <a:schemeClr val="dk1"/>
              </a:solidFill>
              <a:latin typeface="Open Sans" panose="020B0606030504020204"/>
              <a:ea typeface="Open Sans" panose="020B0606030504020204"/>
              <a:cs typeface="Open Sans" panose="020B0606030504020204"/>
            </a:endParaRPr>
          </a:p>
          <a:p>
            <a:endParaRPr lang="en-US" sz="1600" dirty="0">
              <a:solidFill>
                <a:schemeClr val="dk1"/>
              </a:solidFill>
              <a:latin typeface="Open Sans" panose="020B0606030504020204"/>
              <a:ea typeface="Open Sans" panose="020B0606030504020204"/>
              <a:cs typeface="Open Sans" panose="020B0606030504020204"/>
            </a:endParaRPr>
          </a:p>
        </p:txBody>
      </p:sp>
      <p:sp>
        <p:nvSpPr>
          <p:cNvPr id="174" name="Google Shape;174;p30"/>
          <p:cNvSpPr txBox="1">
            <a:spLocks noGrp="1"/>
          </p:cNvSpPr>
          <p:nvPr>
            <p:ph type="title" idx="4"/>
          </p:nvPr>
        </p:nvSpPr>
        <p:spPr>
          <a:xfrm>
            <a:off x="1353390" y="482385"/>
            <a:ext cx="960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/>
              <a:t>04</a:t>
            </a:r>
            <a:endParaRPr lang="en-GB" sz="4400"/>
          </a:p>
        </p:txBody>
      </p:sp>
      <p:sp>
        <p:nvSpPr>
          <p:cNvPr id="175" name="Google Shape;175;p30"/>
          <p:cNvSpPr txBox="1">
            <a:spLocks noGrp="1"/>
          </p:cNvSpPr>
          <p:nvPr/>
        </p:nvSpPr>
        <p:spPr>
          <a:xfrm>
            <a:off x="2313305" y="358775"/>
            <a:ext cx="2338705" cy="72644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5500" b="0" i="0" u="sng" strike="noStrike" cap="none">
                <a:solidFill>
                  <a:schemeClr val="lt1"/>
                </a:solidFill>
                <a:latin typeface="Oswald" panose="00000500000000000000"/>
                <a:ea typeface="Oswald" panose="00000500000000000000"/>
                <a:cs typeface="Oswald" panose="00000500000000000000"/>
                <a:sym typeface="Oswald" panose="00000500000000000000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Analysis</a:t>
            </a:r>
            <a:endParaRPr lang="en-US" sz="4400"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subTitle" idx="14"/>
          </p:nvPr>
        </p:nvSpPr>
        <p:spPr>
          <a:xfrm>
            <a:off x="2313305" y="861060"/>
            <a:ext cx="4211320" cy="3365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sz="1800" dirty="0"/>
              <a:t>Results of penetration or Reporting</a:t>
            </a: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endParaRPr lang="en-US" sz="18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33"/>
          <p:cNvPicPr preferRelativeResize="0"/>
          <p:nvPr/>
        </p:nvPicPr>
        <p:blipFill rotWithShape="1">
          <a:blip r:embed="rId1"/>
          <a:srcRect t="9" b="19"/>
          <a:stretch>
            <a:fillRect/>
          </a:stretch>
        </p:blipFill>
        <p:spPr>
          <a:xfrm rot="8100052">
            <a:off x="3796547" y="1378613"/>
            <a:ext cx="1668029" cy="181537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3"/>
          <p:cNvPicPr preferRelativeResize="0"/>
          <p:nvPr/>
        </p:nvPicPr>
        <p:blipFill rotWithShape="1">
          <a:blip r:embed="rId1"/>
          <a:srcRect t="9" b="19"/>
          <a:stretch>
            <a:fillRect/>
          </a:stretch>
        </p:blipFill>
        <p:spPr>
          <a:xfrm rot="10799945" flipH="1">
            <a:off x="6638836" y="1378618"/>
            <a:ext cx="1668025" cy="1815373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3"/>
          <p:cNvSpPr txBox="1">
            <a:spLocks noGrp="1"/>
          </p:cNvSpPr>
          <p:nvPr>
            <p:ph type="title" idx="6"/>
          </p:nvPr>
        </p:nvSpPr>
        <p:spPr>
          <a:xfrm>
            <a:off x="731925" y="698232"/>
            <a:ext cx="7680000" cy="6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Types of penetration Testing</a:t>
            </a:r>
            <a:endParaRPr dirty="0"/>
          </a:p>
        </p:txBody>
      </p:sp>
      <p:sp>
        <p:nvSpPr>
          <p:cNvPr id="213" name="Google Shape;213;p33"/>
          <p:cNvSpPr txBox="1">
            <a:spLocks noGrp="1"/>
          </p:cNvSpPr>
          <p:nvPr>
            <p:ph type="ctrTitle"/>
          </p:nvPr>
        </p:nvSpPr>
        <p:spPr>
          <a:xfrm>
            <a:off x="720000" y="3167423"/>
            <a:ext cx="1902300" cy="5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Black Box </a:t>
            </a:r>
            <a:endParaRPr lang="en-US" dirty="0"/>
          </a:p>
        </p:txBody>
      </p:sp>
      <p:sp>
        <p:nvSpPr>
          <p:cNvPr id="215" name="Google Shape;215;p33"/>
          <p:cNvSpPr txBox="1">
            <a:spLocks noGrp="1"/>
          </p:cNvSpPr>
          <p:nvPr>
            <p:ph type="ctrTitle" idx="2"/>
          </p:nvPr>
        </p:nvSpPr>
        <p:spPr>
          <a:xfrm>
            <a:off x="3620849" y="3170798"/>
            <a:ext cx="1902300" cy="5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Grey Box</a:t>
            </a:r>
            <a:endParaRPr dirty="0"/>
          </a:p>
        </p:txBody>
      </p:sp>
      <p:sp>
        <p:nvSpPr>
          <p:cNvPr id="217" name="Google Shape;217;p33"/>
          <p:cNvSpPr txBox="1">
            <a:spLocks noGrp="1"/>
          </p:cNvSpPr>
          <p:nvPr>
            <p:ph type="ctrTitle" idx="4"/>
          </p:nvPr>
        </p:nvSpPr>
        <p:spPr>
          <a:xfrm>
            <a:off x="6521700" y="3194005"/>
            <a:ext cx="1902300" cy="5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White Box</a:t>
            </a:r>
            <a:endParaRPr dirty="0"/>
          </a:p>
        </p:txBody>
      </p:sp>
      <p:pic>
        <p:nvPicPr>
          <p:cNvPr id="219" name="Google Shape;219;p3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 rot="55">
            <a:off x="829674" y="1378614"/>
            <a:ext cx="1668025" cy="181537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165;p30"/>
          <p:cNvSpPr txBox="1"/>
          <p:nvPr/>
        </p:nvSpPr>
        <p:spPr>
          <a:xfrm>
            <a:off x="1191150" y="2169336"/>
            <a:ext cx="9600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5500" b="0" i="0" u="sng" strike="noStrike" cap="none">
                <a:solidFill>
                  <a:schemeClr val="lt1"/>
                </a:solidFill>
                <a:latin typeface="Oswald" panose="00000500000000000000"/>
                <a:ea typeface="Oswald" panose="00000500000000000000"/>
                <a:cs typeface="Oswald" panose="00000500000000000000"/>
                <a:sym typeface="Oswald" panose="00000500000000000000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r>
              <a:rPr lang="en-GB" dirty="0"/>
              <a:t>01</a:t>
            </a:r>
            <a:endParaRPr lang="en-GB" dirty="0"/>
          </a:p>
        </p:txBody>
      </p:sp>
      <p:sp>
        <p:nvSpPr>
          <p:cNvPr id="12" name="Google Shape;171;p30"/>
          <p:cNvSpPr txBox="1"/>
          <p:nvPr/>
        </p:nvSpPr>
        <p:spPr>
          <a:xfrm>
            <a:off x="4091925" y="2127626"/>
            <a:ext cx="9600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5500" b="0" i="0" u="sng" strike="noStrike" cap="none">
                <a:solidFill>
                  <a:schemeClr val="lt1"/>
                </a:solidFill>
                <a:latin typeface="Oswald" panose="00000500000000000000"/>
                <a:ea typeface="Oswald" panose="00000500000000000000"/>
                <a:cs typeface="Oswald" panose="00000500000000000000"/>
                <a:sym typeface="Oswald" panose="00000500000000000000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r>
              <a:rPr lang="en-GB" dirty="0"/>
              <a:t>02</a:t>
            </a:r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8819" y="1742930"/>
            <a:ext cx="1542422" cy="147536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65;p30"/>
          <p:cNvSpPr txBox="1">
            <a:spLocks noGrp="1"/>
          </p:cNvSpPr>
          <p:nvPr>
            <p:ph type="title"/>
          </p:nvPr>
        </p:nvSpPr>
        <p:spPr>
          <a:xfrm>
            <a:off x="1009905" y="582225"/>
            <a:ext cx="960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01</a:t>
            </a:r>
            <a:endParaRPr dirty="0"/>
          </a:p>
        </p:txBody>
      </p:sp>
      <p:sp>
        <p:nvSpPr>
          <p:cNvPr id="139" name="Google Shape;166;p30"/>
          <p:cNvSpPr txBox="1">
            <a:spLocks noGrp="1"/>
          </p:cNvSpPr>
          <p:nvPr>
            <p:ph type="ctrTitle" idx="5"/>
          </p:nvPr>
        </p:nvSpPr>
        <p:spPr>
          <a:xfrm>
            <a:off x="2040282" y="582225"/>
            <a:ext cx="4275457" cy="5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Black Box penetration testing </a:t>
            </a:r>
            <a:endParaRPr dirty="0"/>
          </a:p>
        </p:txBody>
      </p:sp>
      <p:sp>
        <p:nvSpPr>
          <p:cNvPr id="2" name="Google Shape;183;p31"/>
          <p:cNvSpPr txBox="1"/>
          <p:nvPr/>
        </p:nvSpPr>
        <p:spPr>
          <a:xfrm>
            <a:off x="747972" y="1546532"/>
            <a:ext cx="7088223" cy="2751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4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Where the tester provided with the minimum amount of information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For example the company name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It is best suited for the mature kind of environment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Tester spend more time in learning the environment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That could be spent on testing for potential weakness.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Clr>
                <a:schemeClr val="bg1"/>
              </a:buClr>
            </a:pPr>
            <a:r>
              <a:rPr lang="en-US" b="1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  <a:latin typeface="Inter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rgbClr val="000000"/>
              </a:solidFill>
              <a:latin typeface="Inter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65;p30"/>
          <p:cNvSpPr txBox="1">
            <a:spLocks noGrp="1"/>
          </p:cNvSpPr>
          <p:nvPr>
            <p:ph type="title"/>
          </p:nvPr>
        </p:nvSpPr>
        <p:spPr>
          <a:xfrm>
            <a:off x="1009905" y="582225"/>
            <a:ext cx="960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02</a:t>
            </a:r>
            <a:endParaRPr dirty="0"/>
          </a:p>
        </p:txBody>
      </p:sp>
      <p:sp>
        <p:nvSpPr>
          <p:cNvPr id="139" name="Google Shape;166;p30"/>
          <p:cNvSpPr txBox="1">
            <a:spLocks noGrp="1"/>
          </p:cNvSpPr>
          <p:nvPr>
            <p:ph type="ctrTitle" idx="5"/>
          </p:nvPr>
        </p:nvSpPr>
        <p:spPr>
          <a:xfrm>
            <a:off x="2040282" y="582225"/>
            <a:ext cx="4275457" cy="5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Grey Box penetration testing </a:t>
            </a:r>
            <a:endParaRPr dirty="0"/>
          </a:p>
        </p:txBody>
      </p:sp>
      <p:sp>
        <p:nvSpPr>
          <p:cNvPr id="2" name="Google Shape;183;p31"/>
          <p:cNvSpPr txBox="1"/>
          <p:nvPr/>
        </p:nvSpPr>
        <p:spPr>
          <a:xfrm>
            <a:off x="747972" y="1546532"/>
            <a:ext cx="7088223" cy="2751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4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</a:rPr>
              <a:t>T</a:t>
            </a:r>
            <a:r>
              <a:rPr lang="en-US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</a:rPr>
              <a:t>he tester is provided with a bit more information, </a:t>
            </a:r>
            <a:endParaRPr lang="en-US" b="0" i="0" dirty="0">
              <a:solidFill>
                <a:schemeClr val="bg1"/>
              </a:solidFill>
              <a:effectLst/>
              <a:latin typeface="Open Sans" panose="020B0606030504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For example, </a:t>
            </a:r>
            <a:r>
              <a:rPr lang="en-US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</a:rPr>
              <a:t>such as specific hosts or networks to target </a:t>
            </a:r>
            <a:endParaRPr lang="en-US" b="0" i="0" dirty="0">
              <a:solidFill>
                <a:schemeClr val="bg1"/>
              </a:solidFill>
              <a:effectLst/>
              <a:latin typeface="Open Sans" panose="020B0606030504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In this types of testing the idea about target  attack is provide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No need to spent much time on collecting the information about environment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Clr>
                <a:schemeClr val="bg1"/>
              </a:buClr>
            </a:pPr>
            <a:r>
              <a:rPr lang="en-US" dirty="0">
                <a:solidFill>
                  <a:schemeClr val="bg1"/>
                </a:solidFill>
              </a:rPr>
              <a:t> 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Clr>
                <a:schemeClr val="bg1"/>
              </a:buClr>
            </a:pPr>
            <a:r>
              <a:rPr lang="en-US" b="1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  <a:latin typeface="Inter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rgbClr val="000000"/>
              </a:solidFill>
              <a:latin typeface="Inte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65;p30"/>
          <p:cNvSpPr txBox="1">
            <a:spLocks noGrp="1"/>
          </p:cNvSpPr>
          <p:nvPr>
            <p:ph type="title"/>
          </p:nvPr>
        </p:nvSpPr>
        <p:spPr>
          <a:xfrm>
            <a:off x="1009905" y="582225"/>
            <a:ext cx="960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03</a:t>
            </a:r>
            <a:endParaRPr dirty="0"/>
          </a:p>
        </p:txBody>
      </p:sp>
      <p:sp>
        <p:nvSpPr>
          <p:cNvPr id="139" name="Google Shape;166;p30"/>
          <p:cNvSpPr txBox="1">
            <a:spLocks noGrp="1"/>
          </p:cNvSpPr>
          <p:nvPr>
            <p:ph type="ctrTitle" idx="5"/>
          </p:nvPr>
        </p:nvSpPr>
        <p:spPr>
          <a:xfrm>
            <a:off x="2040282" y="582225"/>
            <a:ext cx="4275457" cy="5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White Box penetration testing </a:t>
            </a:r>
            <a:endParaRPr dirty="0"/>
          </a:p>
        </p:txBody>
      </p:sp>
      <p:sp>
        <p:nvSpPr>
          <p:cNvPr id="2" name="Google Shape;183;p31"/>
          <p:cNvSpPr txBox="1"/>
          <p:nvPr/>
        </p:nvSpPr>
        <p:spPr>
          <a:xfrm>
            <a:off x="747972" y="1546532"/>
            <a:ext cx="7088223" cy="2751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4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</a:rPr>
              <a:t>T</a:t>
            </a:r>
            <a:r>
              <a:rPr lang="en-US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</a:rPr>
              <a:t>he tester is provided with the detailed information , </a:t>
            </a:r>
            <a:endParaRPr lang="en-US" b="0" i="0" dirty="0">
              <a:solidFill>
                <a:schemeClr val="bg1"/>
              </a:solidFill>
              <a:effectLst/>
              <a:latin typeface="Open Sans" panose="020B0606030504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</a:rPr>
              <a:t>For example, </a:t>
            </a:r>
            <a:r>
              <a:rPr lang="fr-FR" b="0" i="0" dirty="0">
                <a:solidFill>
                  <a:srgbClr val="313131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fr-FR" dirty="0" err="1">
                <a:solidFill>
                  <a:schemeClr val="bg1"/>
                </a:solidFill>
                <a:latin typeface="Open Sans" panose="020B0606030504020204" pitchFamily="34" charset="0"/>
              </a:rPr>
              <a:t>internal</a:t>
            </a:r>
            <a:r>
              <a:rPr lang="fr-FR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</a:rPr>
              <a:t> documentations, configuration plans, etc.</a:t>
            </a:r>
            <a:endParaRPr lang="en-US" dirty="0">
              <a:solidFill>
                <a:schemeClr val="bg1"/>
              </a:solidFill>
              <a:latin typeface="Open Sans" panose="020B0606030504020204" pitchFamily="34" charset="0"/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</a:rPr>
              <a:t>Tester can spent more time </a:t>
            </a:r>
            <a:r>
              <a:rPr lang="en-US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</a:rPr>
              <a:t>focused on exploiting issues</a:t>
            </a:r>
            <a:r>
              <a:rPr lang="en-US" dirty="0">
                <a:solidFill>
                  <a:schemeClr val="bg1"/>
                </a:solidFill>
              </a:rPr>
              <a:t>  rather than </a:t>
            </a:r>
            <a:r>
              <a:rPr lang="en-US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</a:rPr>
              <a:t>performing host enumeration and vulnerability scanning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lnSpc>
                <a:spcPct val="150000"/>
              </a:lnSpc>
              <a:buClr>
                <a:schemeClr val="bg1"/>
              </a:buClr>
            </a:pPr>
            <a:r>
              <a:rPr lang="en-US" b="1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  <a:latin typeface="Inter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rgbClr val="000000"/>
              </a:solidFill>
              <a:latin typeface="Inter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66;p30"/>
          <p:cNvSpPr txBox="1">
            <a:spLocks noGrp="1"/>
          </p:cNvSpPr>
          <p:nvPr>
            <p:ph type="ctrTitle" idx="5"/>
          </p:nvPr>
        </p:nvSpPr>
        <p:spPr>
          <a:xfrm>
            <a:off x="1498022" y="709816"/>
            <a:ext cx="4275457" cy="5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Conclusion</a:t>
            </a:r>
            <a:endParaRPr sz="2800" dirty="0"/>
          </a:p>
        </p:txBody>
      </p:sp>
      <p:sp>
        <p:nvSpPr>
          <p:cNvPr id="2" name="Google Shape;183;p31"/>
          <p:cNvSpPr txBox="1"/>
          <p:nvPr/>
        </p:nvSpPr>
        <p:spPr>
          <a:xfrm>
            <a:off x="747972" y="1546532"/>
            <a:ext cx="7088223" cy="2751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4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</a:rPr>
              <a:t>With increasing in security breaches and cyber attack the need of penetration testing is increasing  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</a:rPr>
              <a:t>It Could </a:t>
            </a: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Locates both known and unknown software flaws and security vulnerabilities </a:t>
            </a:r>
            <a:endParaRPr lang="en-US" b="0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r>
              <a:rPr lang="en-US" b="0" i="0" dirty="0">
                <a:solidFill>
                  <a:schemeClr val="bg1"/>
                </a:solidFill>
                <a:effectLst/>
                <a:latin typeface="Roboto" panose="02000000000000000000" pitchFamily="2" charset="0"/>
              </a:rPr>
              <a:t>Although there are a lot of pros of penetration  testing, but it  Could be labor-intensive and costly .</a:t>
            </a:r>
            <a:endParaRPr lang="en-US" b="0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q"/>
            </a:pPr>
            <a:endParaRPr lang="en-US" b="0" i="0" dirty="0">
              <a:solidFill>
                <a:schemeClr val="bg1"/>
              </a:solidFill>
              <a:effectLst/>
              <a:latin typeface="Roboto" panose="02000000000000000000" pitchFamily="2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chemeClr val="tx1"/>
              </a:solidFill>
              <a:latin typeface="Inter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dirty="0">
              <a:solidFill>
                <a:srgbClr val="000000"/>
              </a:solidFill>
              <a:latin typeface="In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>
            <a:spLocks noGrp="1"/>
          </p:cNvSpPr>
          <p:nvPr>
            <p:ph type="title"/>
          </p:nvPr>
        </p:nvSpPr>
        <p:spPr>
          <a:xfrm>
            <a:off x="731925" y="698232"/>
            <a:ext cx="7680000" cy="6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CONTENTS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9" name="Google Shape;159;p29"/>
          <p:cNvSpPr txBox="1">
            <a:spLocks noGrp="1"/>
          </p:cNvSpPr>
          <p:nvPr>
            <p:ph type="body" idx="1"/>
          </p:nvPr>
        </p:nvSpPr>
        <p:spPr>
          <a:xfrm>
            <a:off x="737075" y="1423800"/>
            <a:ext cx="7669800" cy="31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chemeClr val="bg1"/>
                </a:solidFill>
              </a:rPr>
              <a:t>Introduction</a:t>
            </a:r>
            <a:endParaRPr lang="en-GB" sz="2000" dirty="0">
              <a:solidFill>
                <a:schemeClr val="bg1"/>
              </a:solidFill>
            </a:endParaRPr>
          </a:p>
          <a:p>
            <a:pPr marL="342900" lvl="0" indent="-34290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endParaRPr lang="en-GB" sz="2000" dirty="0">
              <a:solidFill>
                <a:schemeClr val="bg1"/>
              </a:solidFill>
            </a:endParaRPr>
          </a:p>
          <a:p>
            <a:pPr marL="342900" lvl="0" indent="-34290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chemeClr val="bg1"/>
                </a:solidFill>
              </a:rPr>
              <a:t>Why we need penet</a:t>
            </a:r>
            <a:r>
              <a:rPr lang="en-US" altLang="en-GB" sz="2000" dirty="0">
                <a:solidFill>
                  <a:schemeClr val="bg1"/>
                </a:solidFill>
              </a:rPr>
              <a:t>r</a:t>
            </a:r>
            <a:r>
              <a:rPr lang="en-GB" sz="2000" dirty="0">
                <a:solidFill>
                  <a:schemeClr val="bg1"/>
                </a:solidFill>
              </a:rPr>
              <a:t>ation testing</a:t>
            </a:r>
            <a:endParaRPr lang="en-GB" sz="2000" dirty="0">
              <a:solidFill>
                <a:schemeClr val="bg1"/>
              </a:solidFill>
            </a:endParaRPr>
          </a:p>
          <a:p>
            <a:pPr marL="342900" lvl="0" indent="-34290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endParaRPr lang="en-GB" sz="2000" dirty="0">
              <a:solidFill>
                <a:schemeClr val="bg1"/>
              </a:solidFill>
            </a:endParaRPr>
          </a:p>
          <a:p>
            <a:pPr marL="342900" lvl="0" indent="-34290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chemeClr val="bg1"/>
                </a:solidFill>
              </a:rPr>
              <a:t>Phases of penetr</a:t>
            </a:r>
            <a:r>
              <a:rPr lang="en-US" altLang="en-GB" sz="2000" dirty="0">
                <a:solidFill>
                  <a:schemeClr val="bg1"/>
                </a:solidFill>
              </a:rPr>
              <a:t>a</a:t>
            </a:r>
            <a:r>
              <a:rPr lang="en-GB" sz="2000" dirty="0">
                <a:solidFill>
                  <a:schemeClr val="bg1"/>
                </a:solidFill>
              </a:rPr>
              <a:t>tion testing</a:t>
            </a:r>
            <a:endParaRPr lang="en-GB" sz="2000" dirty="0">
              <a:solidFill>
                <a:schemeClr val="bg1"/>
              </a:solidFill>
            </a:endParaRPr>
          </a:p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GB" sz="2000" dirty="0">
                <a:solidFill>
                  <a:schemeClr val="bg1"/>
                </a:solidFill>
              </a:rPr>
              <a:t>	</a:t>
            </a:r>
            <a:endParaRPr lang="en-GB" sz="2000" dirty="0">
              <a:solidFill>
                <a:schemeClr val="bg1"/>
              </a:solidFill>
            </a:endParaRPr>
          </a:p>
          <a:p>
            <a:pPr marL="342900" lvl="0" indent="-34290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chemeClr val="bg1"/>
                </a:solidFill>
              </a:rPr>
              <a:t>Types of Penetratioin testing</a:t>
            </a:r>
            <a:endParaRPr lang="en-GB" sz="2000" dirty="0">
              <a:solidFill>
                <a:schemeClr val="bg1"/>
              </a:solidFill>
            </a:endParaRPr>
          </a:p>
          <a:p>
            <a:pPr marL="342900" lvl="0" indent="-34290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endParaRPr lang="en-GB" sz="2000" dirty="0">
              <a:solidFill>
                <a:schemeClr val="bg1"/>
              </a:solidFill>
            </a:endParaRPr>
          </a:p>
          <a:p>
            <a:pPr marL="342900" lvl="0" indent="-34290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GB" sz="2000" dirty="0">
                <a:solidFill>
                  <a:schemeClr val="bg1"/>
                </a:solidFill>
              </a:rPr>
              <a:t>Conclusion</a:t>
            </a:r>
            <a:endParaRPr lang="en-GB" sz="2000" dirty="0">
              <a:solidFill>
                <a:schemeClr val="bg1"/>
              </a:solidFill>
            </a:endParaRPr>
          </a:p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>
            <a:spLocks noGrp="1"/>
          </p:cNvSpPr>
          <p:nvPr>
            <p:ph type="title"/>
          </p:nvPr>
        </p:nvSpPr>
        <p:spPr>
          <a:xfrm>
            <a:off x="628594" y="587925"/>
            <a:ext cx="3027600" cy="8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Int</a:t>
            </a:r>
            <a:r>
              <a:rPr lang="en-US" altLang="en-GB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r</a:t>
            </a:r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oduction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2" name="Google Shape;182;p31"/>
          <p:cNvSpPr/>
          <p:nvPr/>
        </p:nvSpPr>
        <p:spPr>
          <a:xfrm flipH="1">
            <a:off x="8954936" y="5256900"/>
            <a:ext cx="312682" cy="44899"/>
          </a:xfrm>
          <a:custGeom>
            <a:avLst/>
            <a:gdLst/>
            <a:ahLst/>
            <a:cxnLst/>
            <a:rect l="l" t="t" r="r" b="b"/>
            <a:pathLst>
              <a:path w="6992" h="1004" fill="none" extrusionOk="0">
                <a:moveTo>
                  <a:pt x="1" y="912"/>
                </a:moveTo>
                <a:cubicBezTo>
                  <a:pt x="639" y="1004"/>
                  <a:pt x="6992" y="0"/>
                  <a:pt x="6992" y="0"/>
                </a:cubicBezTo>
              </a:path>
            </a:pathLst>
          </a:custGeom>
          <a:noFill/>
          <a:ln w="19000" cap="flat" cmpd="sng">
            <a:solidFill>
              <a:schemeClr val="lt1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3" name="Google Shape;183;p31"/>
          <p:cNvSpPr txBox="1">
            <a:spLocks noGrp="1"/>
          </p:cNvSpPr>
          <p:nvPr>
            <p:ph type="subTitle" idx="1"/>
          </p:nvPr>
        </p:nvSpPr>
        <p:spPr>
          <a:xfrm>
            <a:off x="748030" y="1248410"/>
            <a:ext cx="3909060" cy="31216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BDC1C6"/>
                </a:solidFill>
                <a:latin typeface="Arial" panose="020B0604020202020204" pitchFamily="34" charset="0"/>
              </a:rPr>
              <a:t>A penetration test, also known as a pen test , ethical , white hat hacking</a:t>
            </a:r>
            <a:endParaRPr lang="en-US" b="0" i="0" dirty="0">
              <a:solidFill>
                <a:srgbClr val="BDC1C6"/>
              </a:solidFill>
              <a:latin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endParaRPr lang="en-US" dirty="0">
              <a:solidFill>
                <a:srgbClr val="BDC1C6"/>
              </a:solidFill>
              <a:latin typeface="Arial" panose="020B060402020202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0" i="0" dirty="0">
                <a:solidFill>
                  <a:srgbClr val="BDC1C6"/>
                </a:solidFill>
                <a:latin typeface="Arial" panose="020B0604020202020204" pitchFamily="34" charset="0"/>
              </a:rPr>
              <a:t>A wa</a:t>
            </a:r>
            <a:r>
              <a:rPr lang="en-US" dirty="0">
                <a:solidFill>
                  <a:srgbClr val="BDC1C6"/>
                </a:solidFill>
                <a:latin typeface="Arial" panose="020B0604020202020204" pitchFamily="34" charset="0"/>
              </a:rPr>
              <a:t>y to expose potential weakness</a:t>
            </a:r>
            <a:endParaRPr lang="en-US" dirty="0">
              <a:solidFill>
                <a:srgbClr val="BDC1C6"/>
              </a:solidFill>
              <a:latin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endParaRPr lang="en-US" dirty="0">
              <a:solidFill>
                <a:srgbClr val="BDC1C6"/>
              </a:solidFill>
              <a:latin typeface="Arial" panose="020B060402020202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BDC1C6"/>
                </a:solidFill>
                <a:latin typeface="Arial" panose="020B0604020202020204" pitchFamily="34" charset="0"/>
              </a:rPr>
              <a:t>Evaluating the system security</a:t>
            </a:r>
            <a:endParaRPr lang="en-US" dirty="0">
              <a:solidFill>
                <a:srgbClr val="BDC1C6"/>
              </a:solidFill>
              <a:latin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endParaRPr lang="en-US" dirty="0">
              <a:solidFill>
                <a:srgbClr val="BDC1C6"/>
              </a:solidFill>
              <a:latin typeface="Arial" panose="020B060402020202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BDC1C6"/>
                </a:solidFill>
                <a:latin typeface="Arial" panose="020B0604020202020204" pitchFamily="34" charset="0"/>
              </a:rPr>
              <a:t>Penetration tester use same tools</a:t>
            </a:r>
            <a:r>
              <a:rPr lang="en-US" dirty="0">
                <a:solidFill>
                  <a:schemeClr val="bg1"/>
                </a:solidFill>
                <a:latin typeface="Inter"/>
              </a:rPr>
              <a:t> </a:t>
            </a:r>
            <a:r>
              <a:rPr lang="en-US" dirty="0">
                <a:solidFill>
                  <a:srgbClr val="BDC1C6"/>
                </a:solidFill>
                <a:latin typeface="Arial" panose="020B0604020202020204" pitchFamily="34" charset="0"/>
              </a:rPr>
              <a:t>t</a:t>
            </a:r>
            <a:r>
              <a:rPr lang="en-US" b="0" i="0" dirty="0">
                <a:solidFill>
                  <a:srgbClr val="BDC1C6"/>
                </a:solidFill>
                <a:latin typeface="Arial" panose="020B0604020202020204" pitchFamily="34" charset="0"/>
              </a:rPr>
              <a:t>echniques</a:t>
            </a:r>
            <a:r>
              <a:rPr lang="en-US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, and processes as attackers but the motive is different</a:t>
            </a:r>
            <a:endParaRPr lang="en-US" b="0" i="0" dirty="0"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</a:pPr>
            <a:endParaRPr lang="en-US" b="0" i="0" dirty="0"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BDC1C6"/>
                </a:solidFill>
                <a:latin typeface="Arial" panose="020B0604020202020204" pitchFamily="34" charset="0"/>
              </a:rPr>
              <a:t>Defensive strategy</a:t>
            </a:r>
            <a:endParaRPr lang="en-US" b="0" i="0" dirty="0">
              <a:solidFill>
                <a:srgbClr val="000000"/>
              </a:solidFill>
              <a:effectLst/>
              <a:latin typeface="Inter"/>
            </a:endParaRPr>
          </a:p>
        </p:txBody>
      </p:sp>
      <p:pic>
        <p:nvPicPr>
          <p:cNvPr id="184" name="Google Shape;184;p31"/>
          <p:cNvPicPr preferRelativeResize="0"/>
          <p:nvPr/>
        </p:nvPicPr>
        <p:blipFill>
          <a:blip r:embed="rId1"/>
          <a:srcRect l="19788" r="19788"/>
          <a:stretch>
            <a:fillRect/>
          </a:stretch>
        </p:blipFill>
        <p:spPr>
          <a:xfrm>
            <a:off x="4828919" y="741031"/>
            <a:ext cx="3726900" cy="3453302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85" name="Google Shape;185;p31"/>
          <p:cNvPicPr preferRelativeResize="0"/>
          <p:nvPr/>
        </p:nvPicPr>
        <p:blipFill rotWithShape="1">
          <a:blip r:embed="rId2"/>
          <a:srcRect t="39" b="39"/>
          <a:stretch>
            <a:fillRect/>
          </a:stretch>
        </p:blipFill>
        <p:spPr>
          <a:xfrm rot="-1726913">
            <a:off x="2259389" y="2650558"/>
            <a:ext cx="9144004" cy="22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>
            <a:spLocks noGrp="1"/>
          </p:cNvSpPr>
          <p:nvPr>
            <p:ph type="title"/>
          </p:nvPr>
        </p:nvSpPr>
        <p:spPr>
          <a:xfrm>
            <a:off x="747973" y="845100"/>
            <a:ext cx="6429003" cy="80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Why we need penetration testing</a:t>
            </a:r>
            <a:endParaRPr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82" name="Google Shape;182;p31"/>
          <p:cNvSpPr/>
          <p:nvPr/>
        </p:nvSpPr>
        <p:spPr>
          <a:xfrm flipH="1">
            <a:off x="8954936" y="5256900"/>
            <a:ext cx="312682" cy="44899"/>
          </a:xfrm>
          <a:custGeom>
            <a:avLst/>
            <a:gdLst/>
            <a:ahLst/>
            <a:cxnLst/>
            <a:rect l="l" t="t" r="r" b="b"/>
            <a:pathLst>
              <a:path w="6992" h="1004" fill="none" extrusionOk="0">
                <a:moveTo>
                  <a:pt x="1" y="912"/>
                </a:moveTo>
                <a:cubicBezTo>
                  <a:pt x="639" y="1004"/>
                  <a:pt x="6992" y="0"/>
                  <a:pt x="6992" y="0"/>
                </a:cubicBezTo>
              </a:path>
            </a:pathLst>
          </a:custGeom>
          <a:noFill/>
          <a:ln w="19000" cap="flat" cmpd="sng">
            <a:solidFill>
              <a:schemeClr val="lt1"/>
            </a:solidFill>
            <a:prstDash val="solid"/>
            <a:miter lim="3039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3" name="Google Shape;183;p31"/>
          <p:cNvSpPr txBox="1">
            <a:spLocks noGrp="1"/>
          </p:cNvSpPr>
          <p:nvPr>
            <p:ph type="subTitle" idx="1"/>
          </p:nvPr>
        </p:nvSpPr>
        <p:spPr>
          <a:xfrm>
            <a:off x="747972" y="1546532"/>
            <a:ext cx="7088223" cy="27518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1" dirty="0"/>
              <a:t>Test Security Control</a:t>
            </a:r>
            <a:r>
              <a:rPr lang="en-US" dirty="0"/>
              <a:t>: Overall health of applications, networks and physical </a:t>
            </a:r>
            <a:endParaRPr lang="en-US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1" dirty="0"/>
              <a:t>Ensure Compliance</a:t>
            </a:r>
            <a:r>
              <a:rPr lang="en-US" dirty="0"/>
              <a:t>: Maintain Security standards</a:t>
            </a:r>
            <a:endParaRPr lang="en-US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1" dirty="0"/>
              <a:t>Real world vulnerabilities</a:t>
            </a:r>
            <a:r>
              <a:rPr lang="en-US" dirty="0"/>
              <a:t>: Exposing weakness of the computer system</a:t>
            </a:r>
            <a:endParaRPr lang="en-US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b="1" dirty="0"/>
              <a:t>Handle  break-in</a:t>
            </a:r>
            <a:r>
              <a:rPr lang="en-US" dirty="0"/>
              <a:t>: Help organizations to handle any type of break-in from a malicious entity</a:t>
            </a:r>
            <a:endParaRPr lang="en-US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-US" b="0" i="0" dirty="0">
              <a:solidFill>
                <a:schemeClr val="tx1"/>
              </a:solidFill>
              <a:effectLst/>
              <a:latin typeface="Inter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-US" b="0" i="0" dirty="0">
              <a:solidFill>
                <a:srgbClr val="000000"/>
              </a:solidFill>
              <a:effectLst/>
              <a:latin typeface="Inter"/>
            </a:endParaRPr>
          </a:p>
        </p:txBody>
      </p:sp>
      <p:pic>
        <p:nvPicPr>
          <p:cNvPr id="185" name="Google Shape;185;p31"/>
          <p:cNvPicPr preferRelativeResize="0"/>
          <p:nvPr/>
        </p:nvPicPr>
        <p:blipFill rotWithShape="1">
          <a:blip r:embed="rId1"/>
          <a:srcRect t="39" b="39"/>
          <a:stretch>
            <a:fillRect/>
          </a:stretch>
        </p:blipFill>
        <p:spPr>
          <a:xfrm rot="-1726913">
            <a:off x="2195593" y="2650557"/>
            <a:ext cx="9144004" cy="22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>
            <a:spLocks noGrp="1"/>
          </p:cNvSpPr>
          <p:nvPr>
            <p:ph type="title" idx="15"/>
          </p:nvPr>
        </p:nvSpPr>
        <p:spPr>
          <a:xfrm>
            <a:off x="731925" y="698232"/>
            <a:ext cx="7680000" cy="6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Phases of penetration testing</a:t>
            </a:r>
            <a:endParaRPr dirty="0"/>
          </a:p>
        </p:txBody>
      </p:sp>
      <p:sp>
        <p:nvSpPr>
          <p:cNvPr id="165" name="Google Shape;165;p30"/>
          <p:cNvSpPr txBox="1">
            <a:spLocks noGrp="1"/>
          </p:cNvSpPr>
          <p:nvPr>
            <p:ph type="title"/>
          </p:nvPr>
        </p:nvSpPr>
        <p:spPr>
          <a:xfrm>
            <a:off x="1073700" y="1815602"/>
            <a:ext cx="960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01</a:t>
            </a:r>
            <a:endParaRPr dirty="0"/>
          </a:p>
        </p:txBody>
      </p:sp>
      <p:sp>
        <p:nvSpPr>
          <p:cNvPr id="166" name="Google Shape;166;p30"/>
          <p:cNvSpPr txBox="1">
            <a:spLocks noGrp="1"/>
          </p:cNvSpPr>
          <p:nvPr>
            <p:ph type="ctrTitle" idx="5"/>
          </p:nvPr>
        </p:nvSpPr>
        <p:spPr>
          <a:xfrm>
            <a:off x="2106549" y="1624878"/>
            <a:ext cx="2251800" cy="5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Reconnaissance</a:t>
            </a:r>
            <a:endParaRPr dirty="0"/>
          </a:p>
        </p:txBody>
      </p:sp>
      <p:sp>
        <p:nvSpPr>
          <p:cNvPr id="167" name="Google Shape;167;p30"/>
          <p:cNvSpPr txBox="1">
            <a:spLocks noGrp="1"/>
          </p:cNvSpPr>
          <p:nvPr>
            <p:ph type="subTitle" idx="1"/>
          </p:nvPr>
        </p:nvSpPr>
        <p:spPr>
          <a:xfrm>
            <a:off x="2106549" y="1995950"/>
            <a:ext cx="2251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Information Gathering</a:t>
            </a:r>
            <a:endParaRPr dirty="0"/>
          </a:p>
        </p:txBody>
      </p:sp>
      <p:sp>
        <p:nvSpPr>
          <p:cNvPr id="168" name="Google Shape;168;p30"/>
          <p:cNvSpPr txBox="1">
            <a:spLocks noGrp="1"/>
          </p:cNvSpPr>
          <p:nvPr>
            <p:ph type="title" idx="2"/>
          </p:nvPr>
        </p:nvSpPr>
        <p:spPr>
          <a:xfrm>
            <a:off x="1073700" y="3088425"/>
            <a:ext cx="960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03</a:t>
            </a:r>
            <a:endParaRPr lang="en-GB" dirty="0"/>
          </a:p>
        </p:txBody>
      </p:sp>
      <p:sp>
        <p:nvSpPr>
          <p:cNvPr id="169" name="Google Shape;169;p30"/>
          <p:cNvSpPr txBox="1">
            <a:spLocks noGrp="1"/>
          </p:cNvSpPr>
          <p:nvPr>
            <p:ph type="ctrTitle" idx="6"/>
          </p:nvPr>
        </p:nvSpPr>
        <p:spPr>
          <a:xfrm>
            <a:off x="2106549" y="2929224"/>
            <a:ext cx="2251800" cy="5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Vulnerability Testing</a:t>
            </a:r>
            <a:endParaRPr dirty="0"/>
          </a:p>
        </p:txBody>
      </p:sp>
      <p:sp>
        <p:nvSpPr>
          <p:cNvPr id="170" name="Google Shape;170;p30"/>
          <p:cNvSpPr txBox="1">
            <a:spLocks noGrp="1" noRot="1" noMove="1" noResize="1" noEditPoints="1" noAdjustHandles="1" noChangeArrowheads="1" noChangeShapeType="1"/>
          </p:cNvSpPr>
          <p:nvPr>
            <p:ph type="subTitle" idx="7"/>
          </p:nvPr>
        </p:nvSpPr>
        <p:spPr>
          <a:xfrm>
            <a:off x="2106549" y="3268800"/>
            <a:ext cx="2251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Exploitation</a:t>
            </a:r>
            <a:endParaRPr dirty="0"/>
          </a:p>
        </p:txBody>
      </p:sp>
      <p:sp>
        <p:nvSpPr>
          <p:cNvPr id="171" name="Google Shape;171;p30"/>
          <p:cNvSpPr txBox="1">
            <a:spLocks noGrp="1"/>
          </p:cNvSpPr>
          <p:nvPr>
            <p:ph type="title" idx="3"/>
          </p:nvPr>
        </p:nvSpPr>
        <p:spPr>
          <a:xfrm>
            <a:off x="7110300" y="1815602"/>
            <a:ext cx="960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02</a:t>
            </a:r>
            <a:endParaRPr dirty="0"/>
          </a:p>
        </p:txBody>
      </p:sp>
      <p:sp>
        <p:nvSpPr>
          <p:cNvPr id="172" name="Google Shape;172;p30"/>
          <p:cNvSpPr txBox="1">
            <a:spLocks noGrp="1"/>
          </p:cNvSpPr>
          <p:nvPr>
            <p:ph type="ctrTitle" idx="8"/>
          </p:nvPr>
        </p:nvSpPr>
        <p:spPr>
          <a:xfrm>
            <a:off x="4785649" y="1656374"/>
            <a:ext cx="2251800" cy="5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Network Enumeration</a:t>
            </a:r>
            <a:endParaRPr dirty="0"/>
          </a:p>
        </p:txBody>
      </p:sp>
      <p:sp>
        <p:nvSpPr>
          <p:cNvPr id="173" name="Google Shape;173;p30"/>
          <p:cNvSpPr txBox="1">
            <a:spLocks noGrp="1"/>
          </p:cNvSpPr>
          <p:nvPr>
            <p:ph type="subTitle" idx="9"/>
          </p:nvPr>
        </p:nvSpPr>
        <p:spPr>
          <a:xfrm>
            <a:off x="4785649" y="1995950"/>
            <a:ext cx="2251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dirty="0"/>
              <a:t>Scanning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4" name="Google Shape;174;p30"/>
          <p:cNvSpPr txBox="1">
            <a:spLocks noGrp="1"/>
          </p:cNvSpPr>
          <p:nvPr>
            <p:ph type="title" idx="4"/>
          </p:nvPr>
        </p:nvSpPr>
        <p:spPr>
          <a:xfrm>
            <a:off x="7110300" y="3088425"/>
            <a:ext cx="960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04</a:t>
            </a:r>
            <a:endParaRPr lang="en-GB"/>
          </a:p>
        </p:txBody>
      </p:sp>
      <p:sp>
        <p:nvSpPr>
          <p:cNvPr id="175" name="Google Shape;175;p30"/>
          <p:cNvSpPr txBox="1">
            <a:spLocks noGrp="1"/>
          </p:cNvSpPr>
          <p:nvPr>
            <p:ph type="ctrTitle" idx="13"/>
          </p:nvPr>
        </p:nvSpPr>
        <p:spPr>
          <a:xfrm>
            <a:off x="4785649" y="2929224"/>
            <a:ext cx="2251800" cy="5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Analysis</a:t>
            </a:r>
            <a:endParaRPr dirty="0"/>
          </a:p>
        </p:txBody>
      </p:sp>
      <p:sp>
        <p:nvSpPr>
          <p:cNvPr id="176" name="Google Shape;176;p30"/>
          <p:cNvSpPr txBox="1">
            <a:spLocks noGrp="1"/>
          </p:cNvSpPr>
          <p:nvPr>
            <p:ph type="subTitle" idx="14"/>
          </p:nvPr>
        </p:nvSpPr>
        <p:spPr>
          <a:xfrm>
            <a:off x="4785649" y="3268800"/>
            <a:ext cx="2251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dirty="0"/>
              <a:t>Results of penetration</a:t>
            </a:r>
            <a:endParaRPr lang="en-US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65;p30"/>
          <p:cNvSpPr txBox="1">
            <a:spLocks noGrp="1"/>
          </p:cNvSpPr>
          <p:nvPr>
            <p:ph type="title"/>
          </p:nvPr>
        </p:nvSpPr>
        <p:spPr>
          <a:xfrm>
            <a:off x="1009905" y="582225"/>
            <a:ext cx="9600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01</a:t>
            </a:r>
            <a:endParaRPr dirty="0"/>
          </a:p>
        </p:txBody>
      </p:sp>
      <p:sp>
        <p:nvSpPr>
          <p:cNvPr id="139" name="Google Shape;166;p30"/>
          <p:cNvSpPr txBox="1">
            <a:spLocks noGrp="1"/>
          </p:cNvSpPr>
          <p:nvPr>
            <p:ph type="ctrTitle" idx="5"/>
          </p:nvPr>
        </p:nvSpPr>
        <p:spPr>
          <a:xfrm>
            <a:off x="2042754" y="391501"/>
            <a:ext cx="2251800" cy="5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Reconnaissance</a:t>
            </a:r>
            <a:endParaRPr dirty="0"/>
          </a:p>
        </p:txBody>
      </p:sp>
      <p:sp>
        <p:nvSpPr>
          <p:cNvPr id="140" name="Google Shape;167;p30"/>
          <p:cNvSpPr txBox="1">
            <a:spLocks noGrp="1"/>
          </p:cNvSpPr>
          <p:nvPr>
            <p:ph type="subTitle" idx="1"/>
          </p:nvPr>
        </p:nvSpPr>
        <p:spPr>
          <a:xfrm>
            <a:off x="2042795" y="762635"/>
            <a:ext cx="3008630" cy="5721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Information Gathering</a:t>
            </a:r>
            <a:endParaRPr sz="1800" dirty="0"/>
          </a:p>
        </p:txBody>
      </p:sp>
      <p:sp>
        <p:nvSpPr>
          <p:cNvPr id="2" name="Google Shape;183;p31"/>
          <p:cNvSpPr txBox="1"/>
          <p:nvPr/>
        </p:nvSpPr>
        <p:spPr>
          <a:xfrm>
            <a:off x="747972" y="1546532"/>
            <a:ext cx="7088223" cy="2751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4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indent="0">
              <a:lnSpc>
                <a:spcPct val="150000"/>
              </a:lnSpc>
              <a:buFont typeface="Wingdings" panose="05000000000000000000" pitchFamily="2" charset="2"/>
            </a:pPr>
            <a:r>
              <a:rPr lang="en-US" sz="1600" b="1">
                <a:sym typeface="+mn-ea"/>
              </a:rPr>
              <a:t>Purpose:</a:t>
            </a: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 </a:t>
            </a:r>
            <a:r>
              <a:rPr lang="en-US" sz="1600" dirty="0">
                <a:solidFill>
                  <a:srgbClr val="FFFFFF"/>
                </a:solidFill>
                <a:latin typeface="Times" pitchFamily="34"/>
                <a:sym typeface="+mn-ea"/>
              </a:rPr>
              <a:t>T</a:t>
            </a:r>
            <a:r>
              <a:rPr lang="en-US" sz="1600"/>
              <a:t>o gather as much information as you can on a target (an individual or an organisation) without ever getting in touch with them on the network. which can be related to user acounts, operating system, and network topology</a:t>
            </a:r>
            <a:r>
              <a:rPr lang="en-US" sz="1600">
                <a:sym typeface="+mn-ea"/>
              </a:rPr>
              <a:t> </a:t>
            </a:r>
            <a:endParaRPr lang="en-US" sz="1600">
              <a:sym typeface="+mn-ea"/>
            </a:endParaRPr>
          </a:p>
          <a:p>
            <a:pPr marL="0" indent="0">
              <a:lnSpc>
                <a:spcPct val="150000"/>
              </a:lnSpc>
              <a:buFont typeface="Wingdings" panose="05000000000000000000" pitchFamily="2" charset="2"/>
            </a:pPr>
            <a:endParaRPr lang="en-US" sz="1600" b="1">
              <a:sym typeface="+mn-ea"/>
            </a:endParaRPr>
          </a:p>
          <a:p>
            <a:pPr marL="0" indent="0">
              <a:lnSpc>
                <a:spcPct val="150000"/>
              </a:lnSpc>
              <a:buFont typeface="Wingdings" panose="05000000000000000000" pitchFamily="2" charset="2"/>
            </a:pPr>
            <a:r>
              <a:rPr lang="en-US" sz="1600" b="1">
                <a:sym typeface="+mn-ea"/>
              </a:rPr>
              <a:t>Methods:</a:t>
            </a:r>
            <a:endParaRPr lang="en-US" sz="1600" b="1"/>
          </a:p>
          <a:p>
            <a:pPr marL="457200" lvl="1" indent="-342900" eaLnBrk="1" hangingPunct="1">
              <a:lnSpc>
                <a:spcPct val="95000"/>
              </a:lnSpc>
              <a:spcBef>
                <a:spcPct val="0"/>
              </a:spcBef>
              <a:buClr>
                <a:srgbClr val="FFFFFF"/>
              </a:buClr>
              <a:buFontTx/>
              <a:buChar char="•"/>
            </a:pPr>
            <a:r>
              <a:rPr lang="en-US" sz="1600">
                <a:solidFill>
                  <a:schemeClr val="dk1"/>
                </a:solidFill>
                <a:sym typeface="+mn-ea"/>
              </a:rPr>
              <a:t>Organization info discovery via WHOIS</a:t>
            </a:r>
            <a:endParaRPr lang="en-US" sz="1600">
              <a:solidFill>
                <a:schemeClr val="dk1"/>
              </a:solidFill>
            </a:endParaRPr>
          </a:p>
          <a:p>
            <a:pPr marL="457200" lvl="1" indent="-342900" eaLnBrk="1" hangingPunct="1">
              <a:lnSpc>
                <a:spcPct val="95000"/>
              </a:lnSpc>
              <a:spcBef>
                <a:spcPct val="0"/>
              </a:spcBef>
              <a:buClr>
                <a:srgbClr val="FFFFFF"/>
              </a:buClr>
              <a:buFontTx/>
              <a:buChar char="•"/>
            </a:pPr>
            <a:r>
              <a:rPr lang="en-US" sz="1600">
                <a:solidFill>
                  <a:schemeClr val="dk1"/>
                </a:solidFill>
                <a:sym typeface="+mn-ea"/>
              </a:rPr>
              <a:t>Google search</a:t>
            </a:r>
            <a:endParaRPr lang="en-US" sz="1600">
              <a:solidFill>
                <a:schemeClr val="dk1"/>
              </a:solidFill>
            </a:endParaRPr>
          </a:p>
          <a:p>
            <a:pPr marL="457200" lvl="1" indent="-342900" eaLnBrk="1" hangingPunct="1">
              <a:lnSpc>
                <a:spcPct val="95000"/>
              </a:lnSpc>
              <a:spcBef>
                <a:spcPct val="0"/>
              </a:spcBef>
              <a:buClr>
                <a:srgbClr val="FFFFFF"/>
              </a:buClr>
              <a:buFontTx/>
              <a:buChar char="•"/>
            </a:pPr>
            <a:r>
              <a:rPr lang="en-US" sz="1600">
                <a:solidFill>
                  <a:schemeClr val="dk1"/>
                </a:solidFill>
                <a:sym typeface="+mn-ea"/>
              </a:rPr>
              <a:t>Website browsing</a:t>
            </a:r>
            <a:endParaRPr lang="en-US" sz="1600" dirty="0">
              <a:solidFill>
                <a:srgbClr val="000000"/>
              </a:solidFill>
              <a:latin typeface="Int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3;p31"/>
          <p:cNvSpPr txBox="1"/>
          <p:nvPr/>
        </p:nvSpPr>
        <p:spPr>
          <a:xfrm>
            <a:off x="1362075" y="1130935"/>
            <a:ext cx="2733675" cy="307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4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Domain Name: CLEMSON.EDU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Registrant: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   Clemson University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   340 Computer Ct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   Anderson, SC 29625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   UNITED STATES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Administrative Contact: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   Network Operations Center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   Clemson University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   340 Computer Court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   Anderson, SC 29625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   UNITED STATES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   (864) 656-4634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   noc@clemson.edu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endParaRPr lang="en-US" sz="1600" dirty="0">
              <a:solidFill>
                <a:srgbClr val="000000"/>
              </a:solidFill>
              <a:latin typeface="Inter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4740275" y="1274445"/>
            <a:ext cx="2554605" cy="26403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Technical Contact: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   Mike S. Marshall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   DNS Admin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   Clemson University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   Clemson University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   340 Computer Court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   Anderson, SC 29625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   UNITED STATES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   (864) 247-5381</a:t>
            </a:r>
            <a:endParaRPr sz="1600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sz="1600" dirty="0">
                <a:solidFill>
                  <a:srgbClr val="FFFFFF"/>
                </a:solidFill>
                <a:latin typeface="Times" pitchFamily="34"/>
                <a:sym typeface="+mn-ea"/>
              </a:rPr>
              <a:t>   hubcap@clemson.edu</a:t>
            </a:r>
            <a:endParaRPr dirty="0"/>
          </a:p>
          <a:p>
            <a:endParaRPr lang="en-US"/>
          </a:p>
        </p:txBody>
      </p:sp>
      <p:sp>
        <p:nvSpPr>
          <p:cNvPr id="6" name="Google Shape;165;p30"/>
          <p:cNvSpPr txBox="1">
            <a:spLocks noGrp="1"/>
          </p:cNvSpPr>
          <p:nvPr>
            <p:ph type="title"/>
          </p:nvPr>
        </p:nvSpPr>
        <p:spPr>
          <a:xfrm>
            <a:off x="2254885" y="362585"/>
            <a:ext cx="3910330" cy="5778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Result of WHOIS</a:t>
            </a:r>
            <a:endParaRPr lang="en-US" sz="4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81150" y="1858645"/>
            <a:ext cx="6798945" cy="1842135"/>
          </a:xfrm>
        </p:spPr>
        <p:txBody>
          <a:bodyPr/>
          <a:p>
            <a:pPr marL="0" indent="0" algn="l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lang="en-US" b="1">
                <a:sym typeface="+mn-ea"/>
              </a:rPr>
              <a:t>Purpose:</a:t>
            </a:r>
            <a:r>
              <a:rPr lang="en-US" sz="1400" b="1">
                <a:sym typeface="+mn-ea"/>
              </a:rPr>
              <a:t> </a:t>
            </a:r>
            <a:r>
              <a:rPr lang="en-US" dirty="0">
                <a:sym typeface="+mn-ea"/>
              </a:rPr>
              <a:t> To discover existing networks owned by a target as well as live hosts and services running on those hosts.</a:t>
            </a:r>
            <a:endParaRPr lang="en-US" dirty="0"/>
          </a:p>
          <a:p>
            <a:pPr marL="0" indent="0" eaLnBrk="1" hangingPunct="1">
              <a:lnSpc>
                <a:spcPct val="95000"/>
              </a:lnSpc>
              <a:spcBef>
                <a:spcPct val="0"/>
              </a:spcBef>
              <a:buNone/>
            </a:pPr>
            <a:endParaRPr lang="en-US" dirty="0"/>
          </a:p>
          <a:p>
            <a:pPr marL="0" indent="0" algn="l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lang="en-US" sz="1600" b="1">
                <a:sym typeface="+mn-ea"/>
              </a:rPr>
              <a:t>Methods:</a:t>
            </a:r>
            <a:endParaRPr lang="en-US" sz="1600" b="1"/>
          </a:p>
          <a:p>
            <a:pPr marL="457200" lvl="1" indent="-342900" algn="l" eaLnBrk="1" hangingPunct="1">
              <a:lnSpc>
                <a:spcPct val="95000"/>
              </a:lnSpc>
              <a:spcBef>
                <a:spcPct val="0"/>
              </a:spcBef>
              <a:buClr>
                <a:srgbClr val="FFFFFF"/>
              </a:buClr>
              <a:buFontTx/>
              <a:buChar char="•"/>
            </a:pPr>
            <a:r>
              <a:rPr lang="en-US" sz="1600" dirty="0">
                <a:solidFill>
                  <a:schemeClr val="dk1"/>
                </a:solidFill>
                <a:sym typeface="+mn-ea"/>
              </a:rPr>
              <a:t>Scanning programs that identify live hosts, open ports, services, and other info (Nmap, autoscan)</a:t>
            </a:r>
            <a:endParaRPr lang="en-US" sz="1600" dirty="0">
              <a:solidFill>
                <a:schemeClr val="dk1"/>
              </a:solidFill>
            </a:endParaRPr>
          </a:p>
          <a:p>
            <a:pPr marL="457200" lvl="1" indent="-342900" algn="l" eaLnBrk="1" hangingPunct="1">
              <a:lnSpc>
                <a:spcPct val="95000"/>
              </a:lnSpc>
              <a:spcBef>
                <a:spcPct val="0"/>
              </a:spcBef>
              <a:buClr>
                <a:srgbClr val="FFFFFF"/>
              </a:buClr>
              <a:buFontTx/>
              <a:buChar char="•"/>
            </a:pPr>
            <a:r>
              <a:rPr lang="en-US" sz="1600" dirty="0">
                <a:solidFill>
                  <a:schemeClr val="dk1"/>
                </a:solidFill>
                <a:sym typeface="+mn-ea"/>
              </a:rPr>
              <a:t> DNS Querying</a:t>
            </a:r>
            <a:endParaRPr lang="en-US" sz="1600" dirty="0">
              <a:solidFill>
                <a:schemeClr val="dk1"/>
              </a:solidFill>
            </a:endParaRPr>
          </a:p>
          <a:p>
            <a:pPr marL="457200" lvl="1" indent="-342900" algn="l" eaLnBrk="1" hangingPunct="1">
              <a:lnSpc>
                <a:spcPct val="95000"/>
              </a:lnSpc>
              <a:spcBef>
                <a:spcPct val="0"/>
              </a:spcBef>
              <a:buClr>
                <a:srgbClr val="FFFFFF"/>
              </a:buClr>
              <a:buFontTx/>
              <a:buChar char="•"/>
            </a:pPr>
            <a:r>
              <a:rPr lang="en-US" sz="1600" dirty="0">
                <a:solidFill>
                  <a:schemeClr val="dk1"/>
                </a:solidFill>
                <a:sym typeface="+mn-ea"/>
              </a:rPr>
              <a:t>Route analysis (traceroute) </a:t>
            </a:r>
            <a:endParaRPr lang="en-US" sz="1600" dirty="0">
              <a:solidFill>
                <a:schemeClr val="dk1"/>
              </a:solidFill>
            </a:endParaRPr>
          </a:p>
          <a:p>
            <a:pPr algn="l"/>
            <a:endParaRPr lang="en-US" sz="1600"/>
          </a:p>
        </p:txBody>
      </p:sp>
      <p:sp>
        <p:nvSpPr>
          <p:cNvPr id="171" name="Google Shape;171;p30"/>
          <p:cNvSpPr txBox="1">
            <a:spLocks noGrp="1"/>
          </p:cNvSpPr>
          <p:nvPr/>
        </p:nvSpPr>
        <p:spPr>
          <a:xfrm>
            <a:off x="621235" y="827542"/>
            <a:ext cx="960000" cy="577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5500" b="0" i="0" u="sng" strike="noStrike" cap="none">
                <a:solidFill>
                  <a:schemeClr val="lt1"/>
                </a:solidFill>
                <a:latin typeface="Oswald" panose="00000500000000000000"/>
                <a:ea typeface="Oswald" panose="00000500000000000000"/>
                <a:cs typeface="Oswald" panose="00000500000000000000"/>
                <a:sym typeface="Oswald" panose="00000500000000000000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 dirty="0"/>
              <a:t>02</a:t>
            </a:r>
            <a:endParaRPr lang="en-GB" sz="4400" dirty="0"/>
          </a:p>
        </p:txBody>
      </p:sp>
      <p:sp>
        <p:nvSpPr>
          <p:cNvPr id="172" name="Google Shape;172;p30"/>
          <p:cNvSpPr txBox="1">
            <a:spLocks noGrp="1"/>
          </p:cNvSpPr>
          <p:nvPr/>
        </p:nvSpPr>
        <p:spPr>
          <a:xfrm>
            <a:off x="1581150" y="480695"/>
            <a:ext cx="4695825" cy="92456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5500" b="0" i="0" u="sng" strike="noStrike" cap="none">
                <a:solidFill>
                  <a:schemeClr val="lt1"/>
                </a:solidFill>
                <a:latin typeface="Oswald" panose="00000500000000000000"/>
                <a:ea typeface="Oswald" panose="00000500000000000000"/>
                <a:cs typeface="Oswald" panose="00000500000000000000"/>
                <a:sym typeface="Oswald" panose="00000500000000000000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400" dirty="0"/>
              <a:t>Network Enumeration</a:t>
            </a:r>
            <a:endParaRPr sz="4400" dirty="0"/>
          </a:p>
        </p:txBody>
      </p:sp>
      <p:sp>
        <p:nvSpPr>
          <p:cNvPr id="173" name="Google Shape;173;p30"/>
          <p:cNvSpPr txBox="1">
            <a:spLocks noGrp="1"/>
          </p:cNvSpPr>
          <p:nvPr/>
        </p:nvSpPr>
        <p:spPr>
          <a:xfrm>
            <a:off x="1581150" y="1194435"/>
            <a:ext cx="1433195" cy="43561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400" b="0" i="0" u="none" strike="noStrike" cap="none">
                <a:solidFill>
                  <a:schemeClr val="dk1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Open Sans" panose="020B0606030504020204"/>
              <a:buNone/>
              <a:defRPr sz="1100" b="0" i="0" u="none" strike="noStrike" cap="none">
                <a:solidFill>
                  <a:schemeClr val="accent5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/>
              <a:buNone/>
            </a:pPr>
            <a:r>
              <a:rPr lang="en-US" sz="1800" dirty="0"/>
              <a:t>Scanning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08100" y="1244600"/>
            <a:ext cx="6798945" cy="3279140"/>
          </a:xfrm>
        </p:spPr>
        <p:txBody>
          <a:bodyPr/>
          <a:p>
            <a:pPr marL="0" indent="0" algn="l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dirty="0">
                <a:solidFill>
                  <a:srgbClr val="FFFFFF"/>
                </a:solidFill>
                <a:latin typeface="Times" pitchFamily="34"/>
                <a:sym typeface="+mn-ea"/>
              </a:rPr>
              <a:t>   </a:t>
            </a:r>
            <a:r>
              <a:rPr sz="2000" dirty="0">
                <a:solidFill>
                  <a:srgbClr val="FFFFFF"/>
                </a:solidFill>
                <a:latin typeface="Times" pitchFamily="34"/>
                <a:sym typeface="+mn-ea"/>
              </a:rPr>
              <a:t>nmap -sS 127.0.0.1</a:t>
            </a:r>
            <a:endParaRPr dirty="0"/>
          </a:p>
          <a:p>
            <a:pPr marL="0" indent="0" algn="l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dirty="0">
                <a:solidFill>
                  <a:srgbClr val="FFFFFF"/>
                </a:solidFill>
                <a:latin typeface="Times" pitchFamily="34"/>
                <a:sym typeface="+mn-ea"/>
              </a:rPr>
              <a:t>   1</a:t>
            </a:r>
            <a:endParaRPr dirty="0"/>
          </a:p>
          <a:p>
            <a:pPr marL="0" indent="0" algn="l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dirty="0">
                <a:solidFill>
                  <a:srgbClr val="FFFFFF"/>
                </a:solidFill>
                <a:latin typeface="Times" pitchFamily="34"/>
                <a:sym typeface="+mn-ea"/>
              </a:rPr>
              <a:t>   2 </a:t>
            </a:r>
            <a:endParaRPr dirty="0"/>
          </a:p>
          <a:p>
            <a:pPr marL="0" indent="0" algn="l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dirty="0">
                <a:solidFill>
                  <a:srgbClr val="FFFFFF"/>
                </a:solidFill>
                <a:latin typeface="Times" pitchFamily="34"/>
                <a:sym typeface="+mn-ea"/>
              </a:rPr>
              <a:t>   3 Starting Nmap 4.01 at 2006-07-06 17:23 BST</a:t>
            </a:r>
            <a:endParaRPr dirty="0"/>
          </a:p>
          <a:p>
            <a:pPr marL="0" indent="0" algn="l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dirty="0">
                <a:solidFill>
                  <a:srgbClr val="FFFFFF"/>
                </a:solidFill>
                <a:latin typeface="Times" pitchFamily="34"/>
                <a:sym typeface="+mn-ea"/>
              </a:rPr>
              <a:t>   4 Interesting ports on chaos (127.0.0.1):</a:t>
            </a:r>
            <a:endParaRPr dirty="0"/>
          </a:p>
          <a:p>
            <a:pPr marL="0" indent="0" algn="l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dirty="0">
                <a:solidFill>
                  <a:srgbClr val="FFFFFF"/>
                </a:solidFill>
                <a:latin typeface="Times" pitchFamily="34"/>
                <a:sym typeface="+mn-ea"/>
              </a:rPr>
              <a:t>   5 (The 1668 ports scanned but not shown below are in state: closed)</a:t>
            </a:r>
            <a:endParaRPr dirty="0"/>
          </a:p>
          <a:p>
            <a:pPr marL="0" indent="0" algn="l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dirty="0">
                <a:solidFill>
                  <a:srgbClr val="FFFFFF"/>
                </a:solidFill>
                <a:latin typeface="Times" pitchFamily="34"/>
                <a:sym typeface="+mn-ea"/>
              </a:rPr>
              <a:t>   6 PORT     STATE SERVICE</a:t>
            </a:r>
            <a:endParaRPr dirty="0"/>
          </a:p>
          <a:p>
            <a:pPr marL="0" indent="0" algn="l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dirty="0">
                <a:solidFill>
                  <a:srgbClr val="FFFFFF"/>
                </a:solidFill>
                <a:latin typeface="Times" pitchFamily="34"/>
                <a:sym typeface="+mn-ea"/>
              </a:rPr>
              <a:t>   7 21/tcp   open  ftp</a:t>
            </a:r>
            <a:endParaRPr dirty="0"/>
          </a:p>
          <a:p>
            <a:pPr marL="0" indent="0" algn="l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dirty="0">
                <a:solidFill>
                  <a:srgbClr val="FFFFFF"/>
                </a:solidFill>
                <a:latin typeface="Times" pitchFamily="34"/>
                <a:sym typeface="+mn-ea"/>
              </a:rPr>
              <a:t>   8 22/tcp   open  ssh</a:t>
            </a:r>
            <a:endParaRPr dirty="0"/>
          </a:p>
          <a:p>
            <a:pPr marL="0" indent="0" algn="l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dirty="0">
                <a:solidFill>
                  <a:srgbClr val="FFFFFF"/>
                </a:solidFill>
                <a:latin typeface="Times" pitchFamily="34"/>
                <a:sym typeface="+mn-ea"/>
              </a:rPr>
              <a:t>    9 631/tcp  open  ipp</a:t>
            </a:r>
            <a:endParaRPr dirty="0"/>
          </a:p>
          <a:p>
            <a:pPr marL="0" indent="0" algn="l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dirty="0">
                <a:solidFill>
                  <a:srgbClr val="FFFFFF"/>
                </a:solidFill>
                <a:latin typeface="Times" pitchFamily="34"/>
                <a:sym typeface="+mn-ea"/>
              </a:rPr>
              <a:t>  10 6000/tcp open  X11</a:t>
            </a:r>
            <a:endParaRPr dirty="0"/>
          </a:p>
          <a:p>
            <a:pPr marL="0" indent="0" algn="l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dirty="0">
                <a:solidFill>
                  <a:srgbClr val="FFFFFF"/>
                </a:solidFill>
                <a:latin typeface="Times" pitchFamily="34"/>
                <a:sym typeface="+mn-ea"/>
              </a:rPr>
              <a:t>  11 </a:t>
            </a:r>
            <a:endParaRPr dirty="0"/>
          </a:p>
          <a:p>
            <a:pPr marL="0" indent="0" algn="l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dirty="0">
                <a:solidFill>
                  <a:srgbClr val="FFFFFF"/>
                </a:solidFill>
                <a:latin typeface="Times" pitchFamily="34"/>
                <a:sym typeface="+mn-ea"/>
              </a:rPr>
              <a:t>  12 Nmap finished: 1 IP address (1 host up) scanned in 0.207</a:t>
            </a:r>
            <a:endParaRPr dirty="0"/>
          </a:p>
          <a:p>
            <a:pPr marL="0" indent="0" algn="l" eaLnBrk="1" hangingPunct="1">
              <a:lnSpc>
                <a:spcPct val="95000"/>
              </a:lnSpc>
              <a:spcBef>
                <a:spcPct val="0"/>
              </a:spcBef>
              <a:buNone/>
            </a:pPr>
            <a:r>
              <a:rPr dirty="0">
                <a:solidFill>
                  <a:srgbClr val="FFFFFF"/>
                </a:solidFill>
                <a:latin typeface="Times" pitchFamily="34"/>
                <a:sym typeface="+mn-ea"/>
              </a:rPr>
              <a:t>  13         seconds</a:t>
            </a:r>
            <a:endParaRPr dirty="0"/>
          </a:p>
          <a:p>
            <a:pPr marL="0" indent="0" algn="l" eaLnBrk="1" hangingPunct="1">
              <a:lnSpc>
                <a:spcPct val="95000"/>
              </a:lnSpc>
              <a:spcBef>
                <a:spcPct val="0"/>
              </a:spcBef>
              <a:buNone/>
            </a:pPr>
            <a:endParaRPr lang="en-US" sz="1600"/>
          </a:p>
        </p:txBody>
      </p:sp>
      <p:sp>
        <p:nvSpPr>
          <p:cNvPr id="172" name="Google Shape;172;p30"/>
          <p:cNvSpPr txBox="1">
            <a:spLocks noGrp="1"/>
          </p:cNvSpPr>
          <p:nvPr/>
        </p:nvSpPr>
        <p:spPr>
          <a:xfrm>
            <a:off x="1171575" y="319405"/>
            <a:ext cx="3654425" cy="92456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5500" b="0" i="0" u="sng" strike="noStrike" cap="none">
                <a:solidFill>
                  <a:schemeClr val="lt1"/>
                </a:solidFill>
                <a:latin typeface="Oswald" panose="00000500000000000000"/>
                <a:ea typeface="Oswald" panose="00000500000000000000"/>
                <a:cs typeface="Oswald" panose="00000500000000000000"/>
                <a:sym typeface="Oswald" panose="00000500000000000000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0"/>
              <a:buFont typeface="Open Sans" panose="020B0606030504020204"/>
              <a:buNone/>
              <a:defRPr sz="14000" b="1" i="0" u="none" strike="noStrike" cap="none">
                <a:solidFill>
                  <a:schemeClr val="accent3"/>
                </a:solidFill>
                <a:latin typeface="Open Sans" panose="020B0606030504020204"/>
                <a:ea typeface="Open Sans" panose="020B0606030504020204"/>
                <a:cs typeface="Open Sans" panose="020B0606030504020204"/>
                <a:sym typeface="Open Sans" panose="020B0606030504020204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Results </a:t>
            </a:r>
            <a:r>
              <a:rPr lang="en-US" sz="4400" dirty="0"/>
              <a:t>of Nmap</a:t>
            </a:r>
            <a:endParaRPr lang="en-US" sz="4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ybersecurity Agency by Slidesgo">
  <a:themeElements>
    <a:clrScheme name="Simple Light">
      <a:dk1>
        <a:srgbClr val="FFFFFF"/>
      </a:dk1>
      <a:lt1>
        <a:srgbClr val="FFFFFF"/>
      </a:lt1>
      <a:dk2>
        <a:srgbClr val="140240"/>
      </a:dk2>
      <a:lt2>
        <a:srgbClr val="4F0B81"/>
      </a:lt2>
      <a:accent1>
        <a:srgbClr val="FF40E0"/>
      </a:accent1>
      <a:accent2>
        <a:srgbClr val="FF96FF"/>
      </a:accent2>
      <a:accent3>
        <a:srgbClr val="008AD7"/>
      </a:accent3>
      <a:accent4>
        <a:srgbClr val="513DDC"/>
      </a:accent4>
      <a:accent5>
        <a:srgbClr val="2F197D"/>
      </a:accent5>
      <a:accent6>
        <a:srgbClr val="2F197D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4485</Words>
  <Application>WPS Presentation</Application>
  <PresentationFormat>On-screen Show (16:9)</PresentationFormat>
  <Paragraphs>240</Paragraphs>
  <Slides>16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5" baseType="lpstr">
      <vt:lpstr>Arial</vt:lpstr>
      <vt:lpstr>SimSun</vt:lpstr>
      <vt:lpstr>Wingdings</vt:lpstr>
      <vt:lpstr>Arial</vt:lpstr>
      <vt:lpstr>Oswald</vt:lpstr>
      <vt:lpstr>Open Sans</vt:lpstr>
      <vt:lpstr>Raleway ExtraBold</vt:lpstr>
      <vt:lpstr>Raleway Black</vt:lpstr>
      <vt:lpstr>Segoe Print</vt:lpstr>
      <vt:lpstr>Muli</vt:lpstr>
      <vt:lpstr>Inter</vt:lpstr>
      <vt:lpstr>Times</vt:lpstr>
      <vt:lpstr>Times New Roman</vt:lpstr>
      <vt:lpstr>Courier New</vt:lpstr>
      <vt:lpstr>Open Sans</vt:lpstr>
      <vt:lpstr>Roboto</vt:lpstr>
      <vt:lpstr>Microsoft YaHei</vt:lpstr>
      <vt:lpstr>Arial Unicode MS</vt:lpstr>
      <vt:lpstr>Cybersecurity Agency by Slidesgo</vt:lpstr>
      <vt:lpstr>CYBERSECURITY  Penetration Testing</vt:lpstr>
      <vt:lpstr>CONTENTS</vt:lpstr>
      <vt:lpstr>Intoduction</vt:lpstr>
      <vt:lpstr>Why we need penetration testing</vt:lpstr>
      <vt:lpstr>Analysis</vt:lpstr>
      <vt:lpstr>Reconnaissance</vt:lpstr>
      <vt:lpstr>Result of WHOIS</vt:lpstr>
      <vt:lpstr>PowerPoint 演示文稿</vt:lpstr>
      <vt:lpstr>PowerPoint 演示文稿</vt:lpstr>
      <vt:lpstr>03</vt:lpstr>
      <vt:lpstr>04</vt:lpstr>
      <vt:lpstr>White Box</vt:lpstr>
      <vt:lpstr>Black Box penetration testing </vt:lpstr>
      <vt:lpstr>Grey Box penetration testing </vt:lpstr>
      <vt:lpstr>White Box penetration testing 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CYBERSECURITY  Penetration Testing</dc:title>
  <dc:creator/>
  <cp:lastModifiedBy>M.Bytes</cp:lastModifiedBy>
  <cp:revision>9</cp:revision>
  <dcterms:created xsi:type="dcterms:W3CDTF">2022-11-28T19:30:00Z</dcterms:created>
  <dcterms:modified xsi:type="dcterms:W3CDTF">2022-12-19T09:16:05Z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98B38F05A7CD40DC876798E2D2732B75</vt:lpwstr>
  </property>
  <property fmtid="{D5CDD505-2E9C-101B-9397-08002B2CF9AE}" pid="3" name="KSOProductBuildVer">
    <vt:lpwstr>1033-11.2.0.11440</vt:lpwstr>
  </property>
</Properties>
</file>